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1"/>
  </p:notesMasterIdLst>
  <p:handoutMasterIdLst>
    <p:handoutMasterId r:id="rId82"/>
  </p:handoutMasterIdLst>
  <p:sldIdLst>
    <p:sldId id="442" r:id="rId2"/>
    <p:sldId id="443" r:id="rId3"/>
    <p:sldId id="604" r:id="rId4"/>
    <p:sldId id="513" r:id="rId5"/>
    <p:sldId id="512" r:id="rId6"/>
    <p:sldId id="444" r:id="rId7"/>
    <p:sldId id="576" r:id="rId8"/>
    <p:sldId id="602" r:id="rId9"/>
    <p:sldId id="582" r:id="rId10"/>
    <p:sldId id="557" r:id="rId11"/>
    <p:sldId id="558" r:id="rId12"/>
    <p:sldId id="445" r:id="rId13"/>
    <p:sldId id="446" r:id="rId14"/>
    <p:sldId id="573" r:id="rId15"/>
    <p:sldId id="605" r:id="rId16"/>
    <p:sldId id="596" r:id="rId17"/>
    <p:sldId id="597" r:id="rId18"/>
    <p:sldId id="598" r:id="rId19"/>
    <p:sldId id="599" r:id="rId20"/>
    <p:sldId id="600" r:id="rId21"/>
    <p:sldId id="601" r:id="rId22"/>
    <p:sldId id="559" r:id="rId23"/>
    <p:sldId id="586" r:id="rId24"/>
    <p:sldId id="587" r:id="rId25"/>
    <p:sldId id="560" r:id="rId26"/>
    <p:sldId id="567" r:id="rId27"/>
    <p:sldId id="561" r:id="rId28"/>
    <p:sldId id="562" r:id="rId29"/>
    <p:sldId id="563" r:id="rId30"/>
    <p:sldId id="564" r:id="rId31"/>
    <p:sldId id="565" r:id="rId32"/>
    <p:sldId id="566" r:id="rId33"/>
    <p:sldId id="578" r:id="rId34"/>
    <p:sldId id="508" r:id="rId35"/>
    <p:sldId id="590" r:id="rId36"/>
    <p:sldId id="463" r:id="rId37"/>
    <p:sldId id="514" r:id="rId38"/>
    <p:sldId id="547" r:id="rId39"/>
    <p:sldId id="548" r:id="rId40"/>
    <p:sldId id="549" r:id="rId41"/>
    <p:sldId id="610" r:id="rId42"/>
    <p:sldId id="611" r:id="rId43"/>
    <p:sldId id="612" r:id="rId44"/>
    <p:sldId id="613" r:id="rId45"/>
    <p:sldId id="585" r:id="rId46"/>
    <p:sldId id="583" r:id="rId47"/>
    <p:sldId id="470" r:id="rId48"/>
    <p:sldId id="471" r:id="rId49"/>
    <p:sldId id="515" r:id="rId50"/>
    <p:sldId id="579" r:id="rId51"/>
    <p:sldId id="552" r:id="rId52"/>
    <p:sldId id="580" r:id="rId53"/>
    <p:sldId id="606" r:id="rId54"/>
    <p:sldId id="607" r:id="rId55"/>
    <p:sldId id="472" r:id="rId56"/>
    <p:sldId id="511" r:id="rId57"/>
    <p:sldId id="555" r:id="rId58"/>
    <p:sldId id="608" r:id="rId59"/>
    <p:sldId id="543" r:id="rId60"/>
    <p:sldId id="477" r:id="rId61"/>
    <p:sldId id="544" r:id="rId62"/>
    <p:sldId id="584" r:id="rId63"/>
    <p:sldId id="479" r:id="rId64"/>
    <p:sldId id="480" r:id="rId65"/>
    <p:sldId id="545" r:id="rId66"/>
    <p:sldId id="591" r:id="rId67"/>
    <p:sldId id="603" r:id="rId68"/>
    <p:sldId id="535" r:id="rId69"/>
    <p:sldId id="536" r:id="rId70"/>
    <p:sldId id="546" r:id="rId71"/>
    <p:sldId id="609" r:id="rId72"/>
    <p:sldId id="493" r:id="rId73"/>
    <p:sldId id="494" r:id="rId74"/>
    <p:sldId id="497" r:id="rId75"/>
    <p:sldId id="498" r:id="rId76"/>
    <p:sldId id="499" r:id="rId77"/>
    <p:sldId id="502" r:id="rId78"/>
    <p:sldId id="577" r:id="rId79"/>
    <p:sldId id="533" r:id="rId80"/>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96433" autoAdjust="0"/>
  </p:normalViewPr>
  <p:slideViewPr>
    <p:cSldViewPr>
      <p:cViewPr varScale="1">
        <p:scale>
          <a:sx n="84" d="100"/>
          <a:sy n="84" d="100"/>
        </p:scale>
        <p:origin x="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490" cy="467123"/>
          </a:xfrm>
          <a:prstGeom prst="rect">
            <a:avLst/>
          </a:prstGeom>
        </p:spPr>
        <p:txBody>
          <a:bodyPr vert="horz" lIns="90563" tIns="45281" rIns="90563" bIns="45281" rtlCol="0"/>
          <a:lstStyle>
            <a:lvl1pPr algn="l">
              <a:defRPr sz="1100"/>
            </a:lvl1pPr>
          </a:lstStyle>
          <a:p>
            <a:endParaRPr lang="en-US"/>
          </a:p>
        </p:txBody>
      </p:sp>
      <p:sp>
        <p:nvSpPr>
          <p:cNvPr id="3" name="Date Placeholder 2"/>
          <p:cNvSpPr>
            <a:spLocks noGrp="1"/>
          </p:cNvSpPr>
          <p:nvPr>
            <p:ph type="dt" sz="quarter" idx="1"/>
          </p:nvPr>
        </p:nvSpPr>
        <p:spPr>
          <a:xfrm>
            <a:off x="3884960" y="2"/>
            <a:ext cx="2971490" cy="467123"/>
          </a:xfrm>
          <a:prstGeom prst="rect">
            <a:avLst/>
          </a:prstGeom>
        </p:spPr>
        <p:txBody>
          <a:bodyPr vert="horz" lIns="90563" tIns="45281" rIns="90563" bIns="45281" rtlCol="0"/>
          <a:lstStyle>
            <a:lvl1pPr algn="r">
              <a:defRPr sz="1100"/>
            </a:lvl1pPr>
          </a:lstStyle>
          <a:p>
            <a:fld id="{C0201259-D8C7-4975-B234-E87BD41FD32C}" type="datetimeFigureOut">
              <a:rPr lang="en-US" smtClean="0"/>
              <a:pPr/>
              <a:t>4/9/2016</a:t>
            </a:fld>
            <a:endParaRPr lang="en-US"/>
          </a:p>
        </p:txBody>
      </p:sp>
      <p:sp>
        <p:nvSpPr>
          <p:cNvPr id="4" name="Footer Placeholder 3"/>
          <p:cNvSpPr>
            <a:spLocks noGrp="1"/>
          </p:cNvSpPr>
          <p:nvPr>
            <p:ph type="ftr" sz="quarter" idx="2"/>
          </p:nvPr>
        </p:nvSpPr>
        <p:spPr>
          <a:xfrm>
            <a:off x="0" y="8846741"/>
            <a:ext cx="2971490" cy="467123"/>
          </a:xfrm>
          <a:prstGeom prst="rect">
            <a:avLst/>
          </a:prstGeom>
        </p:spPr>
        <p:txBody>
          <a:bodyPr vert="horz" lIns="90563" tIns="45281" rIns="90563" bIns="45281" rtlCol="0" anchor="b"/>
          <a:lstStyle>
            <a:lvl1pPr algn="l">
              <a:defRPr sz="1100"/>
            </a:lvl1pPr>
          </a:lstStyle>
          <a:p>
            <a:endParaRPr lang="en-US"/>
          </a:p>
        </p:txBody>
      </p:sp>
      <p:sp>
        <p:nvSpPr>
          <p:cNvPr id="5" name="Slide Number Placeholder 4"/>
          <p:cNvSpPr>
            <a:spLocks noGrp="1"/>
          </p:cNvSpPr>
          <p:nvPr>
            <p:ph type="sldNum" sz="quarter" idx="3"/>
          </p:nvPr>
        </p:nvSpPr>
        <p:spPr>
          <a:xfrm>
            <a:off x="3884960" y="8846741"/>
            <a:ext cx="2971490" cy="467123"/>
          </a:xfrm>
          <a:prstGeom prst="rect">
            <a:avLst/>
          </a:prstGeom>
        </p:spPr>
        <p:txBody>
          <a:bodyPr vert="horz" lIns="90563" tIns="45281" rIns="90563" bIns="45281" rtlCol="0" anchor="b"/>
          <a:lstStyle>
            <a:lvl1pPr algn="r">
              <a:defRPr sz="1100"/>
            </a:lvl1pPr>
          </a:lstStyle>
          <a:p>
            <a:fld id="{01E2D728-C21B-4FBB-A059-8AA82BD1A979}" type="slidenum">
              <a:rPr lang="en-US" smtClean="0"/>
              <a:pPr/>
              <a:t>‹#›</a:t>
            </a:fld>
            <a:endParaRPr lang="en-US"/>
          </a:p>
        </p:txBody>
      </p:sp>
    </p:spTree>
    <p:extLst>
      <p:ext uri="{BB962C8B-B14F-4D97-AF65-F5344CB8AC3E}">
        <p14:creationId xmlns:p14="http://schemas.microsoft.com/office/powerpoint/2010/main" val="239255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2"/>
            <a:ext cx="2972421" cy="46601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100"/>
            </a:lvl1pPr>
          </a:lstStyle>
          <a:p>
            <a:endParaRPr lang="en-US"/>
          </a:p>
        </p:txBody>
      </p:sp>
      <p:sp>
        <p:nvSpPr>
          <p:cNvPr id="23555" name="Rectangle 3"/>
          <p:cNvSpPr>
            <a:spLocks noGrp="1" noChangeArrowheads="1"/>
          </p:cNvSpPr>
          <p:nvPr>
            <p:ph type="dt" idx="1"/>
          </p:nvPr>
        </p:nvSpPr>
        <p:spPr bwMode="auto">
          <a:xfrm>
            <a:off x="3884029" y="2"/>
            <a:ext cx="2972421" cy="46601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100"/>
            </a:lvl1pPr>
          </a:lstStyle>
          <a:p>
            <a:endParaRPr lang="en-US"/>
          </a:p>
        </p:txBody>
      </p:sp>
      <p:sp>
        <p:nvSpPr>
          <p:cNvPr id="23556" name="Rectangle 4"/>
          <p:cNvSpPr>
            <a:spLocks noGrp="1" noRot="1" noChangeAspect="1" noChangeArrowheads="1" noTextEdit="1"/>
          </p:cNvSpPr>
          <p:nvPr>
            <p:ph type="sldImg" idx="2"/>
          </p:nvPr>
        </p:nvSpPr>
        <p:spPr bwMode="auto">
          <a:xfrm>
            <a:off x="1098550" y="696913"/>
            <a:ext cx="4660900" cy="3495675"/>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6423" y="4424723"/>
            <a:ext cx="5485157" cy="4190921"/>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3" y="8846262"/>
            <a:ext cx="2972421" cy="46601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100"/>
            </a:lvl1pPr>
          </a:lstStyle>
          <a:p>
            <a:endParaRPr lang="en-US"/>
          </a:p>
        </p:txBody>
      </p:sp>
      <p:sp>
        <p:nvSpPr>
          <p:cNvPr id="23559" name="Rectangle 7"/>
          <p:cNvSpPr>
            <a:spLocks noGrp="1" noChangeArrowheads="1"/>
          </p:cNvSpPr>
          <p:nvPr>
            <p:ph type="sldNum" sz="quarter" idx="5"/>
          </p:nvPr>
        </p:nvSpPr>
        <p:spPr bwMode="auto">
          <a:xfrm>
            <a:off x="3884029" y="8846262"/>
            <a:ext cx="2972421" cy="46601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100"/>
            </a:lvl1pPr>
          </a:lstStyle>
          <a:p>
            <a:fld id="{BFD03CAB-ABB8-45DA-AE2D-5AAEE0473563}" type="slidenum">
              <a:rPr lang="en-US"/>
              <a:pPr/>
              <a:t>‹#›</a:t>
            </a:fld>
            <a:endParaRPr lang="en-US"/>
          </a:p>
        </p:txBody>
      </p:sp>
    </p:spTree>
    <p:extLst>
      <p:ext uri="{BB962C8B-B14F-4D97-AF65-F5344CB8AC3E}">
        <p14:creationId xmlns:p14="http://schemas.microsoft.com/office/powerpoint/2010/main" val="13822848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03CAB-ABB8-45DA-AE2D-5AAEE0473563}" type="slidenum">
              <a:rPr lang="en-US" smtClean="0"/>
              <a:pPr/>
              <a:t>12</a:t>
            </a:fld>
            <a:endParaRPr lang="en-US"/>
          </a:p>
        </p:txBody>
      </p:sp>
    </p:spTree>
    <p:extLst>
      <p:ext uri="{BB962C8B-B14F-4D97-AF65-F5344CB8AC3E}">
        <p14:creationId xmlns:p14="http://schemas.microsoft.com/office/powerpoint/2010/main" val="118945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03CAB-ABB8-45DA-AE2D-5AAEE0473563}" type="slidenum">
              <a:rPr lang="en-US" smtClean="0"/>
              <a:pPr/>
              <a:t>16</a:t>
            </a:fld>
            <a:endParaRPr lang="en-US"/>
          </a:p>
        </p:txBody>
      </p:sp>
    </p:spTree>
    <p:extLst>
      <p:ext uri="{BB962C8B-B14F-4D97-AF65-F5344CB8AC3E}">
        <p14:creationId xmlns:p14="http://schemas.microsoft.com/office/powerpoint/2010/main" val="292160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03CAB-ABB8-45DA-AE2D-5AAEE0473563}" type="slidenum">
              <a:rPr lang="en-US" smtClean="0"/>
              <a:pPr/>
              <a:t>39</a:t>
            </a:fld>
            <a:endParaRPr lang="en-US"/>
          </a:p>
        </p:txBody>
      </p:sp>
    </p:spTree>
    <p:extLst>
      <p:ext uri="{BB962C8B-B14F-4D97-AF65-F5344CB8AC3E}">
        <p14:creationId xmlns:p14="http://schemas.microsoft.com/office/powerpoint/2010/main" val="72053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03CAB-ABB8-45DA-AE2D-5AAEE0473563}" type="slidenum">
              <a:rPr lang="en-US" smtClean="0"/>
              <a:pPr/>
              <a:t>40</a:t>
            </a:fld>
            <a:endParaRPr lang="en-US"/>
          </a:p>
        </p:txBody>
      </p:sp>
    </p:spTree>
    <p:extLst>
      <p:ext uri="{BB962C8B-B14F-4D97-AF65-F5344CB8AC3E}">
        <p14:creationId xmlns:p14="http://schemas.microsoft.com/office/powerpoint/2010/main" val="178148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03CAB-ABB8-45DA-AE2D-5AAEE0473563}" type="slidenum">
              <a:rPr lang="en-US" smtClean="0"/>
              <a:pPr/>
              <a:t>70</a:t>
            </a:fld>
            <a:endParaRPr lang="en-US"/>
          </a:p>
        </p:txBody>
      </p:sp>
    </p:spTree>
    <p:extLst>
      <p:ext uri="{BB962C8B-B14F-4D97-AF65-F5344CB8AC3E}">
        <p14:creationId xmlns:p14="http://schemas.microsoft.com/office/powerpoint/2010/main" val="248184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atin typeface="Calibri" panose="020F0502020204030204" pitchFamily="34" charset="0"/>
              </a:defRPr>
            </a:lvl1pPr>
          </a:lstStyle>
          <a:p>
            <a:r>
              <a:rPr lang="en-US" dirty="0" smtClean="0"/>
              <a:t>Click to edit Master title style</a:t>
            </a:r>
            <a:endParaRPr lang="en-US" dirty="0"/>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atin typeface="Calibri" panose="020F0502020204030204" pitchFamily="34" charset="0"/>
              </a:defRPr>
            </a:lvl1pPr>
          </a:lstStyle>
          <a:p>
            <a:r>
              <a:rPr lang="en-US" dirty="0" smtClean="0"/>
              <a:t>Click to edit Master subtitle style</a:t>
            </a:r>
            <a:endParaRPr lang="en-US" dirty="0"/>
          </a:p>
        </p:txBody>
      </p:sp>
      <p:sp>
        <p:nvSpPr>
          <p:cNvPr id="16388" name="Rectangle 4"/>
          <p:cNvSpPr>
            <a:spLocks noGrp="1" noChangeArrowheads="1"/>
          </p:cNvSpPr>
          <p:nvPr>
            <p:ph type="dt" sz="half" idx="2"/>
          </p:nvPr>
        </p:nvSpPr>
        <p:spPr/>
        <p:txBody>
          <a:bodyPr/>
          <a:lstStyle>
            <a:lvl1pPr>
              <a:defRPr/>
            </a:lvl1pPr>
          </a:lstStyle>
          <a:p>
            <a:endParaRPr lang="en-US"/>
          </a:p>
        </p:txBody>
      </p:sp>
      <p:sp>
        <p:nvSpPr>
          <p:cNvPr id="16389" name="Rectangle 5"/>
          <p:cNvSpPr>
            <a:spLocks noGrp="1" noChangeArrowheads="1"/>
          </p:cNvSpPr>
          <p:nvPr>
            <p:ph type="ftr" sz="quarter" idx="3"/>
          </p:nvPr>
        </p:nvSpPr>
        <p:spPr/>
        <p:txBody>
          <a:bodyPr/>
          <a:lstStyle>
            <a:lvl1pPr>
              <a:defRPr/>
            </a:lvl1pPr>
          </a:lstStyle>
          <a:p>
            <a:endParaRPr lang="en-US"/>
          </a:p>
        </p:txBody>
      </p:sp>
      <p:sp>
        <p:nvSpPr>
          <p:cNvPr id="16390" name="Rectangle 6"/>
          <p:cNvSpPr>
            <a:spLocks noGrp="1" noChangeArrowheads="1"/>
          </p:cNvSpPr>
          <p:nvPr>
            <p:ph type="sldNum" sz="quarter" idx="4"/>
          </p:nvPr>
        </p:nvSpPr>
        <p:spPr/>
        <p:txBody>
          <a:bodyPr/>
          <a:lstStyle>
            <a:lvl1pPr>
              <a:defRPr/>
            </a:lvl1pPr>
          </a:lstStyle>
          <a:p>
            <a:fld id="{35E877E9-49D3-4B3A-9640-CE7E284A33EE}" type="slidenum">
              <a:rPr lang="en-US"/>
              <a:pPr/>
              <a:t>‹#›</a:t>
            </a:fld>
            <a:endParaRPr lang="en-US"/>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w="9525">
            <a:noFill/>
            <a:miter lim="800000"/>
            <a:headEnd/>
            <a:tailEnd/>
          </a:ln>
          <a:effectLst/>
        </p:spPr>
        <p:txBody>
          <a:bodyPr wrap="none" anchor="ctr"/>
          <a:lstStyle/>
          <a:p>
            <a:endParaRPr 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w="9525">
            <a:noFill/>
            <a:miter lim="800000"/>
            <a:headEnd/>
            <a:tailEnd/>
          </a:ln>
          <a:effectLst/>
        </p:spPr>
        <p:txBody>
          <a:bodyPr wrap="none" anchor="ctr"/>
          <a:lstStyle/>
          <a:p>
            <a:endParaRPr 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C108B-7717-402E-A567-DD1FB3BB2A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F86717-29B3-4587-9DE3-6A3AB665AC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6B9C1DD-5EFD-4571-8768-C6952E781B6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B869D36-91C0-4891-B684-4F3262964C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FA37F7-13E3-48B3-8762-7D7E4832A67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7ADEA1-5F7A-473E-B3E2-A87DE7F6C4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944BE8-3BB9-4660-A7F2-05AB0DED94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53BDD04-89B7-41C2-AF1E-4DBF10EB31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9DD6A2D-C824-470C-A678-F03E544189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123564-F600-4D89-9904-FE24D9B8C7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85ED9-4C40-4E54-957A-3C54D06EDFD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8E4C8D-6CC9-4EB0-A9AB-4961F73794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37AAC244-738A-48BC-B880-BBD5BDFE36D3}" type="slidenum">
              <a:rPr lang="en-US"/>
              <a:pPr/>
              <a:t>‹#›</a:t>
            </a:fld>
            <a:endParaRPr lang="en-US"/>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lumMod val="50000"/>
          </a:schemeClr>
        </a:buClr>
        <a:buSzPct val="75000"/>
        <a:buFont typeface="Wingdings" pitchFamily="2" charset="2"/>
        <a:buChar char="p"/>
        <a:defRPr sz="2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litzner@nyc.rr.com" TargetMode="External"/><Relationship Id="rId2" Type="http://schemas.openxmlformats.org/officeDocument/2006/relationships/hyperlink" Target="http://www.klitzner.org/the-pres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ritannica.com/biography/Samuel-Taylor-Coleridge" TargetMode="External"/><Relationship Id="rId2" Type="http://schemas.openxmlformats.org/officeDocument/2006/relationships/hyperlink" Target="http://www.britannica.com/biography/William-Wordsworth" TargetMode="External"/><Relationship Id="rId1" Type="http://schemas.openxmlformats.org/officeDocument/2006/relationships/slideLayout" Target="../slideLayouts/slideLayout2.xml"/><Relationship Id="rId4" Type="http://schemas.openxmlformats.org/officeDocument/2006/relationships/hyperlink" Target="http://www.britannica.com/biography/Immanuel-Kan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4197879" TargetMode="External"/><Relationship Id="rId2" Type="http://schemas.openxmlformats.org/officeDocument/2006/relationships/hyperlink" Target="https://vimeo.com/6409030?from=outro-embed" TargetMode="External"/><Relationship Id="rId1" Type="http://schemas.openxmlformats.org/officeDocument/2006/relationships/slideLayout" Target="../slideLayouts/slideLayout2.xml"/><Relationship Id="rId4" Type="http://schemas.openxmlformats.org/officeDocument/2006/relationships/hyperlink" Target="https://youtu.be/3N1Q8oFpX1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y0OsiWTAib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quaternions.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sundaytimes.co.uk/sto/news/uk_news/Science/article1522230.ece?CMP=OTH-gnws-standard-2015_02_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www.york.ac.uk/news-and-events/news/2010/research/neandertha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ooks.google.com/books?id=elzdCQAAQBAJ&amp;pg=PT249&amp;lpg=PT249&amp;dq=social+robotics+compassionate&amp;source=bl&amp;ots=sepSYVtM-o&amp;sig=X4bKUEfTvcZu77ZeGGFJfY4cACg&amp;hl=en&amp;sa=X&amp;ved=0ahUKEwiLrtjfnqPJAhUI7CYKHVwNB_EQ6AEIOTA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hemtube3d.com/VSEPRShapeCH4.html" TargetMode="External"/><Relationship Id="rId7" Type="http://schemas.openxmlformats.org/officeDocument/2006/relationships/image" Target="../media/image22.png"/><Relationship Id="rId2" Type="http://schemas.openxmlformats.org/officeDocument/2006/relationships/hyperlink" Target="http://chemwiki.ucdavis.edu/Core/Inorganic_Chemistry/Molecular_Geometry/Tetrahedral_Molecular_Geometry"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meta-synthesis.com/webbook/40_polyatomics/polyatomics.html"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Luigi_Menabrea" TargetMode="External"/><Relationship Id="rId2" Type="http://schemas.openxmlformats.org/officeDocument/2006/relationships/hyperlink" Target="https://en.wikipedia.org/wiki/Ada_Lovelace"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en.wikipedia.org/wiki/History_of_computer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ri.cmu.edu/images/misc/nsh.jpg" TargetMode="External"/><Relationship Id="rId2" Type="http://schemas.openxmlformats.org/officeDocument/2006/relationships/hyperlink" Target="http://www.cs.cmu.edu/~rll/overview/nakauchi_01/" TargetMode="External"/><Relationship Id="rId1" Type="http://schemas.openxmlformats.org/officeDocument/2006/relationships/slideLayout" Target="../slideLayouts/slideLayout2.xml"/><Relationship Id="rId4" Type="http://schemas.openxmlformats.org/officeDocument/2006/relationships/hyperlink" Target="http://ethw.org/Oral-History:Reid_Simmon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nuQpPtVJC6o" TargetMode="External"/><Relationship Id="rId2" Type="http://schemas.openxmlformats.org/officeDocument/2006/relationships/hyperlink" Target="https://www.youtube.com/watch?v=7L9U-n29abg&amp;feature=youtu.be" TargetMode="External"/><Relationship Id="rId1" Type="http://schemas.openxmlformats.org/officeDocument/2006/relationships/slideLayout" Target="../slideLayouts/slideLayout2.xml"/><Relationship Id="rId5" Type="http://schemas.openxmlformats.org/officeDocument/2006/relationships/hyperlink" Target="http://www.ri.cmu.edu/news_view.html?news_id=437&amp;fcode=2&amp;menu_id=384" TargetMode="External"/><Relationship Id="rId4" Type="http://schemas.openxmlformats.org/officeDocument/2006/relationships/hyperlink" Target="https://www.youtube.com/watch?v=_lp32sowyU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sXz0boNmwa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Quaternions, Part 2</a:t>
            </a:r>
            <a:br>
              <a:rPr lang="en-US" dirty="0" smtClean="0"/>
            </a:br>
            <a:endParaRPr lang="en-US" dirty="0"/>
          </a:p>
        </p:txBody>
      </p:sp>
      <p:sp>
        <p:nvSpPr>
          <p:cNvPr id="3" name="Subtitle 2"/>
          <p:cNvSpPr>
            <a:spLocks noGrp="1"/>
          </p:cNvSpPr>
          <p:nvPr>
            <p:ph type="subTitle" idx="1"/>
          </p:nvPr>
        </p:nvSpPr>
        <p:spPr>
          <a:xfrm>
            <a:off x="762000" y="3124200"/>
            <a:ext cx="7543800" cy="3733800"/>
          </a:xfrm>
        </p:spPr>
        <p:txBody>
          <a:bodyPr/>
          <a:lstStyle/>
          <a:p>
            <a:r>
              <a:rPr lang="en-US" sz="3600" dirty="0" smtClean="0"/>
              <a:t>Quaternion Connections to </a:t>
            </a:r>
            <a:r>
              <a:rPr lang="en-US" sz="3600" dirty="0" smtClean="0"/>
              <a:t>Social Robotics, Compassion, </a:t>
            </a:r>
            <a:r>
              <a:rPr lang="en-US" sz="3600" dirty="0" smtClean="0"/>
              <a:t>and Aesthetics</a:t>
            </a:r>
          </a:p>
          <a:p>
            <a:r>
              <a:rPr lang="en-US" sz="1200" dirty="0" smtClean="0"/>
              <a:t/>
            </a:r>
            <a:br>
              <a:rPr lang="en-US" sz="1200" dirty="0" smtClean="0"/>
            </a:br>
            <a:r>
              <a:rPr lang="en-US" sz="2000" dirty="0" smtClean="0"/>
              <a:t>Herb </a:t>
            </a:r>
            <a:r>
              <a:rPr lang="en-US" sz="2000" dirty="0" smtClean="0"/>
              <a:t>Klitzner</a:t>
            </a:r>
            <a:br>
              <a:rPr lang="en-US" sz="2000" dirty="0" smtClean="0"/>
            </a:br>
            <a:r>
              <a:rPr lang="en-US" sz="2000" dirty="0" smtClean="0"/>
              <a:t>New York Academy of Sciences/Lyceum Society</a:t>
            </a:r>
            <a:br>
              <a:rPr lang="en-US" sz="2000" dirty="0" smtClean="0"/>
            </a:br>
            <a:r>
              <a:rPr lang="en-US" sz="2000" dirty="0"/>
              <a:t>June 6, </a:t>
            </a:r>
            <a:r>
              <a:rPr lang="en-US" sz="2000" dirty="0" smtClean="0"/>
              <a:t>2016</a:t>
            </a:r>
          </a:p>
          <a:p>
            <a:r>
              <a:rPr lang="en-US" sz="2000" dirty="0" smtClean="0"/>
              <a:t/>
            </a:r>
            <a:br>
              <a:rPr lang="en-US" sz="2000" dirty="0" smtClean="0"/>
            </a:br>
            <a:r>
              <a:rPr lang="en-US" sz="2000" dirty="0" smtClean="0"/>
              <a:t>Link to presentation</a:t>
            </a:r>
            <a:r>
              <a:rPr lang="en-US" sz="2000" dirty="0" smtClean="0">
                <a:hlinkClick r:id="rId2"/>
              </a:rPr>
              <a:t>www.klitzner.org/the-present</a:t>
            </a:r>
            <a:r>
              <a:rPr lang="en-US" sz="2000" dirty="0" smtClean="0"/>
              <a:t> </a:t>
            </a:r>
            <a:r>
              <a:rPr lang="en-US" sz="2000" dirty="0" smtClean="0"/>
              <a:t> </a:t>
            </a:r>
            <a:r>
              <a:rPr lang="en-US" sz="2000" dirty="0" smtClean="0"/>
              <a:t/>
            </a:r>
            <a:br>
              <a:rPr lang="en-US" sz="2000" dirty="0" smtClean="0"/>
            </a:br>
            <a:r>
              <a:rPr lang="en-US" sz="2000" dirty="0" smtClean="0">
                <a:hlinkClick r:id="rId3"/>
              </a:rPr>
              <a:t>klitzner@nyc.rr.com</a:t>
            </a:r>
            <a:endParaRPr lang="en-US" sz="2000" dirty="0"/>
          </a:p>
          <a:p>
            <a:r>
              <a:rPr lang="en-US" sz="2000" dirty="0" smtClean="0"/>
              <a:t>©2016 </a:t>
            </a:r>
            <a:endParaRPr lang="en-US" sz="2000" dirty="0"/>
          </a:p>
          <a:p>
            <a:endParaRPr lang="en-US" sz="3600" dirty="0"/>
          </a:p>
          <a:p>
            <a:endParaRPr lang="en-US" sz="3600" dirty="0" smtClean="0"/>
          </a:p>
        </p:txBody>
      </p:sp>
    </p:spTree>
    <p:extLst>
      <p:ext uri="{BB962C8B-B14F-4D97-AF65-F5344CB8AC3E}">
        <p14:creationId xmlns:p14="http://schemas.microsoft.com/office/powerpoint/2010/main" val="2835372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Definition of Compassion</a:t>
            </a:r>
            <a:endParaRPr lang="en-US" sz="3600" dirty="0"/>
          </a:p>
        </p:txBody>
      </p:sp>
      <p:sp>
        <p:nvSpPr>
          <p:cNvPr id="3" name="Content Placeholder 2"/>
          <p:cNvSpPr>
            <a:spLocks noGrp="1"/>
          </p:cNvSpPr>
          <p:nvPr>
            <p:ph idx="1"/>
          </p:nvPr>
        </p:nvSpPr>
        <p:spPr>
          <a:xfrm>
            <a:off x="228600" y="1752600"/>
            <a:ext cx="5562600" cy="4876800"/>
          </a:xfrm>
        </p:spPr>
        <p:txBody>
          <a:bodyPr>
            <a:normAutofit lnSpcReduction="10000"/>
          </a:bodyPr>
          <a:lstStyle/>
          <a:p>
            <a:r>
              <a:rPr lang="en-US" sz="2000" dirty="0" smtClean="0"/>
              <a:t>Karen Armstrong </a:t>
            </a:r>
            <a:r>
              <a:rPr lang="en-US" sz="2000" dirty="0" smtClean="0"/>
              <a:t>(</a:t>
            </a:r>
            <a:r>
              <a:rPr lang="en-US" sz="2000" dirty="0" smtClean="0"/>
              <a:t>British</a:t>
            </a:r>
            <a:r>
              <a:rPr lang="en-US" sz="2000" dirty="0" smtClean="0"/>
              <a:t> </a:t>
            </a:r>
            <a:r>
              <a:rPr lang="en-US" sz="2000" dirty="0" smtClean="0"/>
              <a:t>writer on religious values) studied the values of many religions and found that essentially all of them taught compassion.</a:t>
            </a:r>
          </a:p>
          <a:p>
            <a:r>
              <a:rPr lang="en-US" sz="2000" dirty="0" smtClean="0"/>
              <a:t>Karen gave compassion a two-part definition, in line with Aristotle’s definition of compassion.</a:t>
            </a:r>
          </a:p>
          <a:p>
            <a:pPr lvl="1"/>
            <a:r>
              <a:rPr lang="en-US" sz="2000" dirty="0" smtClean="0"/>
              <a:t>PART 1 </a:t>
            </a:r>
            <a:r>
              <a:rPr lang="en-US" sz="2000" i="1" dirty="0" smtClean="0"/>
              <a:t>-- Identifying a </a:t>
            </a:r>
            <a:r>
              <a:rPr lang="en-US" sz="2000" i="1" dirty="0"/>
              <a:t>Problem in another </a:t>
            </a:r>
            <a:r>
              <a:rPr lang="en-US" sz="2000" i="1" dirty="0" smtClean="0"/>
              <a:t>Person </a:t>
            </a:r>
            <a:r>
              <a:rPr lang="en-US" sz="2000" i="1" dirty="0"/>
              <a:t>:  </a:t>
            </a:r>
            <a:r>
              <a:rPr lang="en-US" sz="2000" dirty="0" smtClean="0"/>
              <a:t>Detecting a need, condition, or </a:t>
            </a:r>
            <a:r>
              <a:rPr lang="en-US" sz="2000" dirty="0" smtClean="0"/>
              <a:t>problem.</a:t>
            </a:r>
            <a:endParaRPr lang="en-US" sz="2000" dirty="0" smtClean="0"/>
          </a:p>
          <a:p>
            <a:pPr lvl="1"/>
            <a:r>
              <a:rPr lang="en-US" sz="2000" dirty="0" smtClean="0"/>
              <a:t>PART 2 -- </a:t>
            </a:r>
            <a:r>
              <a:rPr lang="en-US" sz="2000" i="1" dirty="0" smtClean="0"/>
              <a:t>Action To Fix the Problem:  </a:t>
            </a:r>
            <a:r>
              <a:rPr lang="en-US" sz="2000" dirty="0" smtClean="0"/>
              <a:t>Going inward to find an ability or asset in oneself that would solve or reduce the problem, and then apply it to fix the need.</a:t>
            </a:r>
          </a:p>
          <a:p>
            <a:r>
              <a:rPr lang="en-US" sz="2000" dirty="0" smtClean="0"/>
              <a:t>In contrast with empathy, compassion requires action; empathy is simply feeling “with” another person.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758" y="1722804"/>
            <a:ext cx="2471641" cy="1858596"/>
          </a:xfrm>
          <a:prstGeom prst="rect">
            <a:avLst/>
          </a:prstGeom>
        </p:spPr>
      </p:pic>
    </p:spTree>
    <p:extLst>
      <p:ext uri="{BB962C8B-B14F-4D97-AF65-F5344CB8AC3E}">
        <p14:creationId xmlns:p14="http://schemas.microsoft.com/office/powerpoint/2010/main" val="219130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Klitzner’s</a:t>
            </a:r>
            <a:r>
              <a:rPr lang="en-US" sz="3600" dirty="0" smtClean="0"/>
              <a:t> “Compassion Question”</a:t>
            </a:r>
            <a:endParaRPr lang="en-US" sz="3600" dirty="0"/>
          </a:p>
        </p:txBody>
      </p:sp>
      <p:sp>
        <p:nvSpPr>
          <p:cNvPr id="3" name="Content Placeholder 2"/>
          <p:cNvSpPr>
            <a:spLocks noGrp="1"/>
          </p:cNvSpPr>
          <p:nvPr>
            <p:ph idx="1"/>
          </p:nvPr>
        </p:nvSpPr>
        <p:spPr>
          <a:xfrm>
            <a:off x="304800" y="1676400"/>
            <a:ext cx="8839200" cy="4495800"/>
          </a:xfrm>
        </p:spPr>
        <p:txBody>
          <a:bodyPr/>
          <a:lstStyle/>
          <a:p>
            <a:r>
              <a:rPr lang="en-US" sz="2000" b="1" dirty="0" smtClean="0"/>
              <a:t>Problem</a:t>
            </a:r>
            <a:r>
              <a:rPr lang="en-US" sz="2000" dirty="0" smtClean="0"/>
              <a:t>: Can a social robot be designed to act “compassionately,” according to this definition, without possessing feelings? The answer seems to be “Yes.” The robot simply needs to carry out these two steps:</a:t>
            </a:r>
          </a:p>
          <a:p>
            <a:pPr lvl="1"/>
            <a:r>
              <a:rPr lang="en-US" sz="2000" dirty="0" smtClean="0"/>
              <a:t>Identify a need in a person needing help.</a:t>
            </a:r>
          </a:p>
          <a:p>
            <a:pPr lvl="1"/>
            <a:r>
              <a:rPr lang="en-US" sz="2000" dirty="0" smtClean="0"/>
              <a:t>Find a way to meet (or partially meet) that need with knowledge and resources at hand, and take action.</a:t>
            </a:r>
          </a:p>
          <a:p>
            <a:r>
              <a:rPr lang="en-US" sz="2000" dirty="0" smtClean="0"/>
              <a:t>Current design goals for social robotics emphasize </a:t>
            </a:r>
            <a:r>
              <a:rPr lang="en-US" sz="2000" b="1" dirty="0" smtClean="0"/>
              <a:t>empathy</a:t>
            </a:r>
            <a:r>
              <a:rPr lang="en-US" sz="2000" dirty="0" smtClean="0"/>
              <a:t>, which is oriented toward feelings rather than actions. However, </a:t>
            </a:r>
            <a:r>
              <a:rPr lang="en-US" sz="2000" b="1" dirty="0" smtClean="0"/>
              <a:t>compassion</a:t>
            </a:r>
            <a:r>
              <a:rPr lang="en-US" sz="2000" dirty="0" smtClean="0"/>
              <a:t> </a:t>
            </a:r>
            <a:r>
              <a:rPr lang="en-US" sz="2000" dirty="0" smtClean="0"/>
              <a:t>might in the long run be </a:t>
            </a:r>
            <a:r>
              <a:rPr lang="en-US" sz="2000" dirty="0" smtClean="0"/>
              <a:t>a more appropriate and realizable goal for robotics to focus </a:t>
            </a:r>
            <a:r>
              <a:rPr lang="en-US" sz="2000" dirty="0" smtClean="0"/>
              <a:t>on, even though, in the short run, the appearance of empathy helps develop trust and engagement .</a:t>
            </a:r>
            <a:endParaRPr lang="en-US" sz="2000" dirty="0" smtClean="0"/>
          </a:p>
          <a:p>
            <a:r>
              <a:rPr lang="en-US" sz="2000" dirty="0" smtClean="0"/>
              <a:t>For humans, compassionate actions come from feelings. For robots, actions don’t require feelings, which in any case they don’t currently possess, and won’t for a very long time.</a:t>
            </a:r>
            <a:endParaRPr lang="en-US" sz="2000" dirty="0"/>
          </a:p>
        </p:txBody>
      </p:sp>
    </p:spTree>
    <p:extLst>
      <p:ext uri="{BB962C8B-B14F-4D97-AF65-F5344CB8AC3E}">
        <p14:creationId xmlns:p14="http://schemas.microsoft.com/office/powerpoint/2010/main" val="161405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839200" cy="1139825"/>
          </a:xfrm>
        </p:spPr>
        <p:txBody>
          <a:bodyPr/>
          <a:lstStyle/>
          <a:p>
            <a:pPr algn="ctr"/>
            <a:r>
              <a:rPr lang="en-US" sz="3600" dirty="0" smtClean="0"/>
              <a:t>Quaternions, Polarities, Emotions</a:t>
            </a:r>
            <a:br>
              <a:rPr lang="en-US" sz="3600" dirty="0" smtClean="0"/>
            </a:br>
            <a:endParaRPr lang="en-US" sz="2800" dirty="0"/>
          </a:p>
        </p:txBody>
      </p:sp>
      <p:sp>
        <p:nvSpPr>
          <p:cNvPr id="3" name="Content Placeholder 2"/>
          <p:cNvSpPr>
            <a:spLocks noGrp="1"/>
          </p:cNvSpPr>
          <p:nvPr>
            <p:ph idx="1"/>
          </p:nvPr>
        </p:nvSpPr>
        <p:spPr>
          <a:xfrm>
            <a:off x="685800" y="1752600"/>
            <a:ext cx="7886700" cy="5105400"/>
          </a:xfrm>
        </p:spPr>
        <p:txBody>
          <a:bodyPr/>
          <a:lstStyle/>
          <a:p>
            <a:pPr marL="0" indent="0">
              <a:buNone/>
            </a:pPr>
            <a:r>
              <a:rPr lang="en-US" sz="2000" dirty="0"/>
              <a:t>"A uniquely human feeling lies behind both the creation of such finely crafted tools and caring for the vulnerable. It suggests early humans, from two million years ago, were emotionally similar to us</a:t>
            </a:r>
            <a:r>
              <a:rPr lang="en-US" sz="2000" dirty="0" smtClean="0"/>
              <a:t>.“</a:t>
            </a:r>
          </a:p>
          <a:p>
            <a:pPr marL="0" indent="0">
              <a:buNone/>
            </a:pPr>
            <a:r>
              <a:rPr lang="en-US" sz="2000" dirty="0"/>
              <a:t> </a:t>
            </a:r>
            <a:r>
              <a:rPr lang="en-US" sz="2000" dirty="0" smtClean="0"/>
              <a:t>               Penny </a:t>
            </a:r>
            <a:r>
              <a:rPr lang="en-US" sz="2000" dirty="0" err="1" smtClean="0"/>
              <a:t>Spikins</a:t>
            </a:r>
            <a:r>
              <a:rPr lang="en-US" sz="2000" dirty="0" smtClean="0"/>
              <a:t>, from </a:t>
            </a:r>
            <a:r>
              <a:rPr lang="en-US" sz="2000" i="1" dirty="0" smtClean="0"/>
              <a:t>How Compassion Made Us Human</a:t>
            </a:r>
            <a:endParaRPr lang="en-US" sz="2000" dirty="0"/>
          </a:p>
          <a:p>
            <a:pPr marL="0" indent="0">
              <a:buNone/>
            </a:pPr>
            <a:endParaRPr lang="en-US" sz="2000" dirty="0"/>
          </a:p>
          <a:p>
            <a:pPr marL="0" indent="0">
              <a:buNone/>
            </a:pPr>
            <a:r>
              <a:rPr lang="en-US" sz="2000" dirty="0" smtClean="0"/>
              <a:t>“Logic</a:t>
            </a:r>
            <a:r>
              <a:rPr lang="en-US" sz="2000" dirty="0"/>
              <a:t>, geometry and matter have a deep common root, </a:t>
            </a:r>
            <a:br>
              <a:rPr lang="en-US" sz="2000" dirty="0"/>
            </a:br>
            <a:r>
              <a:rPr lang="en-US" sz="2000" dirty="0"/>
              <a:t>both cultural and invariant, inner and outer</a:t>
            </a:r>
            <a:r>
              <a:rPr lang="en-US" sz="2000" dirty="0" smtClean="0"/>
              <a:t>.”</a:t>
            </a:r>
          </a:p>
          <a:p>
            <a:pPr marL="0" indent="0">
              <a:buNone/>
            </a:pPr>
            <a:r>
              <a:rPr lang="en-US" sz="2000" dirty="0" smtClean="0"/>
              <a:t>	Bernd </a:t>
            </a:r>
            <a:r>
              <a:rPr lang="en-US" sz="2000" dirty="0" err="1" smtClean="0"/>
              <a:t>Schmeikal</a:t>
            </a:r>
            <a:r>
              <a:rPr lang="en-US" sz="2000" dirty="0" smtClean="0"/>
              <a:t>, from his ResearchGate profile page</a:t>
            </a:r>
          </a:p>
          <a:p>
            <a:pPr marL="0" indent="0">
              <a:buNone/>
            </a:pPr>
            <a:endParaRPr lang="en-US" sz="2000" dirty="0" smtClean="0"/>
          </a:p>
          <a:p>
            <a:pPr marL="0" indent="0">
              <a:buNone/>
            </a:pPr>
            <a:r>
              <a:rPr lang="en-US" sz="2000" dirty="0" smtClean="0"/>
              <a:t>“</a:t>
            </a:r>
            <a:r>
              <a:rPr lang="en-US" sz="2000" dirty="0"/>
              <a:t>There seems to me to be something analogous to polarized intensity in the pure imaginary part; and to </a:t>
            </a:r>
            <a:r>
              <a:rPr lang="en-US" sz="2000" dirty="0" err="1"/>
              <a:t>unpolarized</a:t>
            </a:r>
            <a:r>
              <a:rPr lang="en-US" sz="2000" dirty="0"/>
              <a:t> energy (indifferent to direction) in the real part of a quaternion: and thus we have some slight glimpse of a future Calculus of Polarities. </a:t>
            </a:r>
            <a:r>
              <a:rPr lang="en-US" sz="2000" dirty="0" smtClean="0"/>
              <a:t>“</a:t>
            </a:r>
            <a:endParaRPr lang="en-US" sz="2000" dirty="0"/>
          </a:p>
          <a:p>
            <a:pPr marL="0" indent="0">
              <a:buNone/>
            </a:pPr>
            <a:r>
              <a:rPr lang="en-US" dirty="0" smtClean="0"/>
              <a:t>	</a:t>
            </a:r>
            <a:r>
              <a:rPr lang="en-US" sz="2000" dirty="0" smtClean="0"/>
              <a:t>William R. Hamilton, from a letter to </a:t>
            </a:r>
            <a:r>
              <a:rPr lang="en-US" sz="2000" dirty="0"/>
              <a:t>John T. </a:t>
            </a:r>
            <a:r>
              <a:rPr lang="en-US" sz="2000" dirty="0" smtClean="0"/>
              <a:t>Graves (1844)</a:t>
            </a:r>
            <a:endParaRPr lang="en-US" sz="2000" dirty="0"/>
          </a:p>
          <a:p>
            <a:pPr marL="0" indent="0">
              <a:buNone/>
            </a:pPr>
            <a:endParaRPr lang="en-US" dirty="0"/>
          </a:p>
        </p:txBody>
      </p:sp>
    </p:spTree>
    <p:extLst>
      <p:ext uri="{BB962C8B-B14F-4D97-AF65-F5344CB8AC3E}">
        <p14:creationId xmlns:p14="http://schemas.microsoft.com/office/powerpoint/2010/main" val="272072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763000" cy="1139825"/>
          </a:xfrm>
        </p:spPr>
        <p:txBody>
          <a:bodyPr/>
          <a:lstStyle/>
          <a:p>
            <a:pPr algn="ctr"/>
            <a:r>
              <a:rPr lang="en-US" sz="3600" dirty="0" smtClean="0"/>
              <a:t>Victorian Mathematics and Poetry</a:t>
            </a:r>
            <a:br>
              <a:rPr lang="en-US" sz="3600" dirty="0" smtClean="0"/>
            </a:br>
            <a:endParaRPr lang="en-US" sz="2800" dirty="0"/>
          </a:p>
        </p:txBody>
      </p:sp>
      <p:sp>
        <p:nvSpPr>
          <p:cNvPr id="3" name="Content Placeholder 2"/>
          <p:cNvSpPr>
            <a:spLocks noGrp="1"/>
          </p:cNvSpPr>
          <p:nvPr>
            <p:ph idx="1"/>
          </p:nvPr>
        </p:nvSpPr>
        <p:spPr>
          <a:xfrm>
            <a:off x="304800" y="1524000"/>
            <a:ext cx="8839200" cy="4267200"/>
          </a:xfrm>
        </p:spPr>
        <p:txBody>
          <a:bodyPr>
            <a:normAutofit/>
          </a:bodyPr>
          <a:lstStyle/>
          <a:p>
            <a:pPr marL="0" indent="0">
              <a:buNone/>
            </a:pPr>
            <a:r>
              <a:rPr lang="en-US" sz="1800" dirty="0" smtClean="0"/>
              <a:t>“…</a:t>
            </a:r>
            <a:r>
              <a:rPr lang="en-US" sz="1800" b="1" dirty="0" smtClean="0"/>
              <a:t>Hamilton[‘s]</a:t>
            </a:r>
            <a:r>
              <a:rPr lang="en-US" sz="1800" dirty="0" smtClean="0"/>
              <a:t> </a:t>
            </a:r>
            <a:r>
              <a:rPr lang="en-US" sz="1800" dirty="0" err="1" smtClean="0"/>
              <a:t>quaternions</a:t>
            </a:r>
            <a:r>
              <a:rPr lang="en-US" sz="1800" dirty="0" smtClean="0"/>
              <a:t>… were</a:t>
            </a:r>
            <a:r>
              <a:rPr lang="en-US" sz="1800" dirty="0"/>
              <a:t>, he writes in 1855, ‘born as a curious offspring of a </a:t>
            </a:r>
            <a:r>
              <a:rPr lang="en-US" sz="1800" b="1" dirty="0"/>
              <a:t>quaternion of parents, say of geometry, algebra, metaphysics, and poetry.</a:t>
            </a:r>
            <a:r>
              <a:rPr lang="en-US" sz="1800" dirty="0"/>
              <a:t>’</a:t>
            </a:r>
            <a:r>
              <a:rPr lang="en-US" sz="1800" b="1" dirty="0"/>
              <a:t> </a:t>
            </a:r>
            <a:r>
              <a:rPr lang="en-US" sz="1800" dirty="0"/>
              <a:t>”  (p. </a:t>
            </a:r>
            <a:r>
              <a:rPr lang="en-US" sz="1800" dirty="0" smtClean="0"/>
              <a:t>113)</a:t>
            </a:r>
          </a:p>
          <a:p>
            <a:pPr marL="400050" lvl="1" indent="0">
              <a:buNone/>
            </a:pPr>
            <a:r>
              <a:rPr lang="en-US" sz="400" dirty="0" smtClean="0"/>
              <a:t/>
            </a:r>
            <a:br>
              <a:rPr lang="en-US" sz="400" dirty="0" smtClean="0"/>
            </a:br>
            <a:r>
              <a:rPr lang="en-US" sz="1500" dirty="0" smtClean="0"/>
              <a:t>Brown</a:t>
            </a:r>
            <a:r>
              <a:rPr lang="en-US" sz="1500" dirty="0"/>
              <a:t>, Daniel. (2013). </a:t>
            </a:r>
            <a:r>
              <a:rPr lang="en-US" sz="1500" i="1" dirty="0"/>
              <a:t>The Poetry of Victorian Scientists: Style, Sense, and Nonsense. Cambridge University </a:t>
            </a:r>
            <a:r>
              <a:rPr lang="en-US" sz="1500" i="1" dirty="0" smtClean="0"/>
              <a:t>Press</a:t>
            </a:r>
          </a:p>
          <a:p>
            <a:pPr marL="0" indent="0">
              <a:buNone/>
            </a:pPr>
            <a:r>
              <a:rPr lang="en-US" sz="1600" dirty="0"/>
              <a:t/>
            </a:r>
            <a:br>
              <a:rPr lang="en-US" sz="1600" dirty="0"/>
            </a:br>
            <a:r>
              <a:rPr lang="en-US" sz="1800" dirty="0" smtClean="0"/>
              <a:t>“</a:t>
            </a:r>
            <a:r>
              <a:rPr lang="en-US" sz="1800" b="1" dirty="0" smtClean="0"/>
              <a:t>Ada</a:t>
            </a:r>
            <a:r>
              <a:rPr lang="en-US" sz="1800" dirty="0" smtClean="0"/>
              <a:t> suggested that if musical tones and pitches and their key relations could be expressed in a scientific language of operation we might be able to produce musical pieces on a machine. </a:t>
            </a:r>
            <a:r>
              <a:rPr lang="en-US" sz="1800" b="1" dirty="0" smtClean="0"/>
              <a:t>She was uniting poetry and geometry </a:t>
            </a:r>
            <a:r>
              <a:rPr lang="en-US" sz="1800" dirty="0" smtClean="0"/>
              <a:t>by applying different laws, where 2 parallel lines could meet.”</a:t>
            </a:r>
          </a:p>
          <a:p>
            <a:pPr marL="342900" lvl="1" indent="0">
              <a:buNone/>
            </a:pPr>
            <a:r>
              <a:rPr lang="en-US" sz="1600" dirty="0" err="1" smtClean="0"/>
              <a:t>Rehan</a:t>
            </a:r>
            <a:r>
              <a:rPr lang="en-US" sz="1600" dirty="0" smtClean="0"/>
              <a:t> </a:t>
            </a:r>
            <a:r>
              <a:rPr lang="en-US" sz="1600" dirty="0" err="1"/>
              <a:t>Qayoom</a:t>
            </a:r>
            <a:r>
              <a:rPr lang="en-US" sz="1600" dirty="0"/>
              <a:t> (2009), describing the aesthetic ideas of </a:t>
            </a:r>
            <a:r>
              <a:rPr lang="en-US" sz="1600" b="1" dirty="0"/>
              <a:t>Ada Lovelace </a:t>
            </a:r>
            <a:r>
              <a:rPr lang="en-US" sz="1600" dirty="0"/>
              <a:t>which she approached scientifically, c. 1840s, in relation to Charles Babbage’s design for digital computer</a:t>
            </a:r>
            <a:r>
              <a:rPr lang="en-US" sz="1600" dirty="0" smtClean="0"/>
              <a:t>.</a:t>
            </a:r>
          </a:p>
          <a:p>
            <a:pPr marL="342900" lvl="1" indent="0">
              <a:buNone/>
            </a:pPr>
            <a:r>
              <a:rPr lang="en-US" sz="1500" dirty="0" smtClean="0"/>
              <a:t>From:  </a:t>
            </a:r>
            <a:r>
              <a:rPr lang="en-US" sz="1500" i="1" dirty="0"/>
              <a:t>The Complete Works of </a:t>
            </a:r>
            <a:r>
              <a:rPr lang="en-US" sz="1500" i="1" dirty="0" err="1"/>
              <a:t>Rehan</a:t>
            </a:r>
            <a:r>
              <a:rPr lang="en-US" sz="1500" i="1" dirty="0"/>
              <a:t> </a:t>
            </a:r>
            <a:r>
              <a:rPr lang="en-US" sz="1500" i="1" dirty="0" err="1"/>
              <a:t>Qayoom</a:t>
            </a:r>
            <a:r>
              <a:rPr lang="en-US" sz="1500" i="1" dirty="0"/>
              <a:t> (Volume I): Prose 1997-2008</a:t>
            </a:r>
            <a:r>
              <a:rPr lang="en-US" sz="1500" dirty="0"/>
              <a:t>. Lulu.com (P. 38, </a:t>
            </a:r>
            <a:r>
              <a:rPr lang="en-US" sz="1500" dirty="0" smtClean="0"/>
              <a:t>discussion of quaternions </a:t>
            </a:r>
            <a:r>
              <a:rPr lang="en-US" sz="1500" dirty="0"/>
              <a:t>and music</a:t>
            </a:r>
            <a:r>
              <a:rPr lang="en-US" sz="1500" dirty="0" smtClean="0"/>
              <a:t>)</a:t>
            </a:r>
            <a:endParaRPr lang="en-US" sz="1500" dirty="0"/>
          </a:p>
        </p:txBody>
      </p:sp>
      <p:sp>
        <p:nvSpPr>
          <p:cNvPr id="5" name="TextBox 4"/>
          <p:cNvSpPr txBox="1"/>
          <p:nvPr/>
        </p:nvSpPr>
        <p:spPr>
          <a:xfrm>
            <a:off x="5715000" y="5410200"/>
            <a:ext cx="3352800" cy="1169551"/>
          </a:xfrm>
          <a:prstGeom prst="rect">
            <a:avLst/>
          </a:prstGeom>
          <a:solidFill>
            <a:schemeClr val="accent3">
              <a:lumMod val="75000"/>
            </a:schemeClr>
          </a:solidFill>
        </p:spPr>
        <p:txBody>
          <a:bodyPr wrap="square" rtlCol="0">
            <a:spAutoFit/>
          </a:bodyPr>
          <a:lstStyle/>
          <a:p>
            <a:pPr marL="400050" lvl="1" indent="-57150">
              <a:buNone/>
            </a:pPr>
            <a:r>
              <a:rPr lang="en-US" sz="1400" dirty="0" smtClean="0"/>
              <a:t>“Water, water every where, </a:t>
            </a:r>
          </a:p>
          <a:p>
            <a:pPr marL="400050" lvl="1" indent="-57150">
              <a:buNone/>
            </a:pPr>
            <a:r>
              <a:rPr lang="en-US" sz="1400" dirty="0" smtClean="0"/>
              <a:t>And all the boards did shrink;</a:t>
            </a:r>
          </a:p>
          <a:p>
            <a:pPr marL="400050" lvl="1" indent="-57150">
              <a:buNone/>
            </a:pPr>
            <a:r>
              <a:rPr lang="en-US" sz="1400" dirty="0" smtClean="0"/>
              <a:t>Water, water every where, </a:t>
            </a:r>
          </a:p>
          <a:p>
            <a:pPr marL="400050" lvl="1" indent="-57150">
              <a:buNone/>
            </a:pPr>
            <a:r>
              <a:rPr lang="en-US" sz="1400" dirty="0" smtClean="0"/>
              <a:t>Nor any drop to drink.“</a:t>
            </a:r>
          </a:p>
          <a:p>
            <a:pPr marL="400050" lvl="1" indent="-57150">
              <a:buNone/>
            </a:pPr>
            <a:r>
              <a:rPr lang="en-US" sz="1400" dirty="0" smtClean="0"/>
              <a:t>   </a:t>
            </a:r>
            <a:r>
              <a:rPr lang="en-US" sz="1400" i="1" dirty="0" smtClean="0"/>
              <a:t>The Rime of the Ancient Mariner</a:t>
            </a:r>
            <a:endParaRPr lang="en-US" sz="1400" dirty="0" smtClean="0"/>
          </a:p>
        </p:txBody>
      </p:sp>
      <p:sp>
        <p:nvSpPr>
          <p:cNvPr id="6" name="TextBox 5"/>
          <p:cNvSpPr txBox="1"/>
          <p:nvPr/>
        </p:nvSpPr>
        <p:spPr>
          <a:xfrm>
            <a:off x="457200" y="5380672"/>
            <a:ext cx="5029200" cy="1200329"/>
          </a:xfrm>
          <a:prstGeom prst="rect">
            <a:avLst/>
          </a:prstGeom>
          <a:noFill/>
        </p:spPr>
        <p:txBody>
          <a:bodyPr wrap="square" rtlCol="0">
            <a:spAutoFit/>
          </a:bodyPr>
          <a:lstStyle/>
          <a:p>
            <a:pPr marL="0" indent="-57150">
              <a:buNone/>
            </a:pPr>
            <a:r>
              <a:rPr lang="en-US" b="1" dirty="0" smtClean="0">
                <a:latin typeface="Calibri" pitchFamily="34" charset="0"/>
              </a:rPr>
              <a:t>Samuel Taylor Coleridge </a:t>
            </a:r>
            <a:r>
              <a:rPr lang="en-US" dirty="0" smtClean="0">
                <a:latin typeface="Calibri" pitchFamily="34" charset="0"/>
              </a:rPr>
              <a:t>developed a philosophy of the commonality of polarity relations to both nature and poetry. He said that poems functioned as if they were living organisms in a 3D system. </a:t>
            </a:r>
          </a:p>
        </p:txBody>
      </p:sp>
    </p:spTree>
    <p:extLst>
      <p:ext uri="{BB962C8B-B14F-4D97-AF65-F5344CB8AC3E}">
        <p14:creationId xmlns:p14="http://schemas.microsoft.com/office/powerpoint/2010/main" val="411419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763000" cy="1139825"/>
          </a:xfrm>
        </p:spPr>
        <p:txBody>
          <a:bodyPr/>
          <a:lstStyle/>
          <a:p>
            <a:pPr algn="ctr"/>
            <a:r>
              <a:rPr lang="en-US" dirty="0" smtClean="0"/>
              <a:t/>
            </a:r>
            <a:br>
              <a:rPr lang="en-US" dirty="0" smtClean="0"/>
            </a:br>
            <a:r>
              <a:rPr lang="en-US" sz="3600" dirty="0" smtClean="0"/>
              <a:t>Goethe: Archetypes and Polarities</a:t>
            </a:r>
            <a:br>
              <a:rPr lang="en-US" sz="3600" dirty="0" smtClean="0"/>
            </a:br>
            <a:endParaRPr lang="en-US" sz="3600" dirty="0"/>
          </a:p>
        </p:txBody>
      </p:sp>
      <p:sp>
        <p:nvSpPr>
          <p:cNvPr id="3" name="Content Placeholder 2"/>
          <p:cNvSpPr>
            <a:spLocks noGrp="1"/>
          </p:cNvSpPr>
          <p:nvPr>
            <p:ph idx="1"/>
          </p:nvPr>
        </p:nvSpPr>
        <p:spPr>
          <a:xfrm>
            <a:off x="457200" y="1600200"/>
            <a:ext cx="8610600" cy="5181600"/>
          </a:xfrm>
        </p:spPr>
        <p:txBody>
          <a:bodyPr/>
          <a:lstStyle/>
          <a:p>
            <a:pPr marL="0" indent="0">
              <a:buNone/>
            </a:pPr>
            <a:r>
              <a:rPr lang="en-US" sz="2000" b="1" dirty="0"/>
              <a:t>Goethe’s</a:t>
            </a:r>
            <a:r>
              <a:rPr lang="en-US" sz="2000" dirty="0"/>
              <a:t> approach to scientific observation was to see the object of study from all possible points of view, and in all conditions, and </a:t>
            </a:r>
            <a:r>
              <a:rPr lang="en-US" sz="2000" dirty="0" smtClean="0"/>
              <a:t>then </a:t>
            </a:r>
            <a:r>
              <a:rPr lang="en-US" sz="2000" dirty="0"/>
              <a:t>attempt to extract an </a:t>
            </a:r>
            <a:r>
              <a:rPr lang="en-US" sz="2000" dirty="0" smtClean="0"/>
              <a:t>Archetypal </a:t>
            </a:r>
            <a:r>
              <a:rPr lang="en-US" sz="2000" dirty="0"/>
              <a:t>I</a:t>
            </a:r>
            <a:r>
              <a:rPr lang="en-US" sz="2000" dirty="0" smtClean="0"/>
              <a:t>dea </a:t>
            </a:r>
            <a:r>
              <a:rPr lang="en-US" sz="2000" dirty="0" smtClean="0"/>
              <a:t>that </a:t>
            </a:r>
            <a:r>
              <a:rPr lang="en-US" sz="2000" dirty="0"/>
              <a:t>contained the essential attributes of that object. </a:t>
            </a:r>
            <a:endParaRPr lang="en-US" sz="2000" dirty="0" smtClean="0"/>
          </a:p>
          <a:p>
            <a:pPr marL="0" indent="0">
              <a:buNone/>
            </a:pPr>
            <a:endParaRPr lang="en-US" sz="2000" dirty="0" smtClean="0"/>
          </a:p>
          <a:p>
            <a:pPr marL="0" indent="0">
              <a:buNone/>
            </a:pPr>
            <a:r>
              <a:rPr lang="en-US" sz="2000" dirty="0" smtClean="0"/>
              <a:t>“Goethe sought to understand the laws of transition from one organic form to another, not in the study of the parts alone, but by reaching out to apprehend the encompassing whole, the </a:t>
            </a:r>
            <a:r>
              <a:rPr lang="en-US" sz="2000" dirty="0" smtClean="0"/>
              <a:t>Archetypal </a:t>
            </a:r>
            <a:r>
              <a:rPr lang="en-US" sz="2000" dirty="0" smtClean="0"/>
              <a:t>Idea, which can </a:t>
            </a:r>
            <a:r>
              <a:rPr lang="en-US" sz="2000" dirty="0"/>
              <a:t>but </a:t>
            </a:r>
            <a:r>
              <a:rPr lang="en-US" sz="2000" dirty="0" smtClean="0"/>
              <a:t>express itself in the ever-changing external phenomena through the </a:t>
            </a:r>
            <a:r>
              <a:rPr lang="en-US" sz="2000" b="1" dirty="0" smtClean="0"/>
              <a:t>interplay of contrasts and of polarities.</a:t>
            </a:r>
            <a:r>
              <a:rPr lang="en-US" sz="2000" dirty="0" smtClean="0"/>
              <a:t>” (Olive </a:t>
            </a:r>
            <a:r>
              <a:rPr lang="en-US" sz="2000" dirty="0" err="1" smtClean="0"/>
              <a:t>Whicher</a:t>
            </a:r>
            <a:r>
              <a:rPr lang="en-US" sz="2000" dirty="0" smtClean="0"/>
              <a:t>, 2013, </a:t>
            </a:r>
            <a:r>
              <a:rPr lang="en-US" sz="2000" i="1" dirty="0" smtClean="0"/>
              <a:t>Projective Geometry: Creative Polarities in Space and Time</a:t>
            </a:r>
            <a:r>
              <a:rPr lang="en-US" sz="2000" dirty="0" smtClean="0"/>
              <a:t>)</a:t>
            </a:r>
          </a:p>
          <a:p>
            <a:pPr marL="0" indent="0">
              <a:buNone/>
            </a:pPr>
            <a:endParaRPr lang="en-US" sz="2000" dirty="0"/>
          </a:p>
          <a:p>
            <a:pPr marL="0" indent="0">
              <a:buNone/>
            </a:pPr>
            <a:r>
              <a:rPr lang="en-US" sz="2000" dirty="0"/>
              <a:t>Quaternion tools lend themselves to operations in polarity situations such as presence/absence of a quality.</a:t>
            </a:r>
          </a:p>
          <a:p>
            <a:pPr marL="0" indent="0">
              <a:buNone/>
            </a:pPr>
            <a:endParaRPr lang="en-US" dirty="0"/>
          </a:p>
        </p:txBody>
      </p:sp>
    </p:spTree>
    <p:extLst>
      <p:ext uri="{BB962C8B-B14F-4D97-AF65-F5344CB8AC3E}">
        <p14:creationId xmlns:p14="http://schemas.microsoft.com/office/powerpoint/2010/main" val="81277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Coleridge and Hamilton</a:t>
            </a:r>
            <a:br>
              <a:rPr lang="en-US" dirty="0" smtClean="0"/>
            </a:br>
            <a:endParaRPr lang="en-US" dirty="0"/>
          </a:p>
        </p:txBody>
      </p:sp>
      <p:sp>
        <p:nvSpPr>
          <p:cNvPr id="3" name="Content Placeholder 2"/>
          <p:cNvSpPr>
            <a:spLocks noGrp="1"/>
          </p:cNvSpPr>
          <p:nvPr>
            <p:ph idx="1"/>
          </p:nvPr>
        </p:nvSpPr>
        <p:spPr>
          <a:xfrm>
            <a:off x="304800" y="1600200"/>
            <a:ext cx="8763000" cy="5257800"/>
          </a:xfrm>
        </p:spPr>
        <p:txBody>
          <a:bodyPr/>
          <a:lstStyle/>
          <a:p>
            <a:pPr marL="0" indent="0">
              <a:buNone/>
            </a:pPr>
            <a:r>
              <a:rPr lang="en-US" sz="1800" dirty="0" smtClean="0"/>
              <a:t>‘Hamilton </a:t>
            </a:r>
            <a:r>
              <a:rPr lang="en-US" sz="1800" dirty="0"/>
              <a:t>was deeply interested in literature and metaphysics, and he wrote poetry throughout his life. While touring England in 1827, he visited </a:t>
            </a:r>
            <a:r>
              <a:rPr lang="en-US" sz="1800" dirty="0">
                <a:hlinkClick r:id="rId2"/>
              </a:rPr>
              <a:t>William Wordsworth</a:t>
            </a:r>
            <a:r>
              <a:rPr lang="en-US" sz="1800" dirty="0"/>
              <a:t>. A friendship was immediately established, and they corresponded often thereafter. Hamilton also admired the poetry and metaphysical writings of </a:t>
            </a:r>
            <a:r>
              <a:rPr lang="en-US" sz="1800" dirty="0">
                <a:hlinkClick r:id="rId3"/>
              </a:rPr>
              <a:t>Samuel Taylor Coleridge</a:t>
            </a:r>
            <a:r>
              <a:rPr lang="en-US" sz="1800" dirty="0"/>
              <a:t>, whom he visited in </a:t>
            </a:r>
            <a:r>
              <a:rPr lang="en-US" sz="1800" dirty="0" smtClean="0"/>
              <a:t>1832 [and 1833]. </a:t>
            </a:r>
            <a:r>
              <a:rPr lang="en-US" sz="1800" dirty="0"/>
              <a:t>Hamilton and Coleridge were both heavily influenced by the philosophical writings of </a:t>
            </a:r>
            <a:r>
              <a:rPr lang="en-US" sz="1800" dirty="0">
                <a:hlinkClick r:id="rId4"/>
              </a:rPr>
              <a:t>Immanuel Kant</a:t>
            </a:r>
            <a:r>
              <a:rPr lang="en-US" sz="1800" dirty="0" smtClean="0"/>
              <a:t>.’     </a:t>
            </a:r>
            <a:br>
              <a:rPr lang="en-US" sz="1800" dirty="0" smtClean="0"/>
            </a:br>
            <a:r>
              <a:rPr lang="en-US" sz="1800" dirty="0" smtClean="0"/>
              <a:t>         </a:t>
            </a:r>
            <a:r>
              <a:rPr lang="en-US" sz="1600" dirty="0" smtClean="0"/>
              <a:t>Wilkins</a:t>
            </a:r>
            <a:r>
              <a:rPr lang="en-US" sz="1600" dirty="0"/>
              <a:t>, </a:t>
            </a:r>
            <a:r>
              <a:rPr lang="en-US" sz="1600" dirty="0" smtClean="0"/>
              <a:t>David </a:t>
            </a:r>
            <a:r>
              <a:rPr lang="en-US" sz="1600" dirty="0"/>
              <a:t>(2016). Sir William Rowan Hamilton. </a:t>
            </a:r>
            <a:r>
              <a:rPr lang="en-US" sz="1600" i="1" dirty="0"/>
              <a:t>Encyclopedia </a:t>
            </a:r>
            <a:r>
              <a:rPr lang="en-US" sz="1600" i="1" dirty="0" smtClean="0"/>
              <a:t>Britannica </a:t>
            </a:r>
            <a:r>
              <a:rPr lang="en-US" sz="1600" i="1" dirty="0"/>
              <a:t>(Online</a:t>
            </a:r>
            <a:r>
              <a:rPr lang="en-US" sz="1600" i="1" dirty="0" smtClean="0"/>
              <a:t>)</a:t>
            </a:r>
          </a:p>
          <a:p>
            <a:pPr marL="0" indent="0">
              <a:buNone/>
            </a:pPr>
            <a:endParaRPr lang="en-US" sz="800" i="1" dirty="0"/>
          </a:p>
          <a:p>
            <a:pPr marL="0" indent="0">
              <a:buNone/>
            </a:pPr>
            <a:r>
              <a:rPr lang="en-US" sz="1800" dirty="0" smtClean="0"/>
              <a:t>‘In </a:t>
            </a:r>
            <a:r>
              <a:rPr lang="en-US" sz="1800" dirty="0"/>
              <a:t>a word, Hamilton was one of the last Romantics who had preserved his ideals of the unity of poetry and science in a secret yet persistent way. Hamilton wrote that he had “always aimed to infuse into my scientific progress something of the spirit of poetry, and felt that such infusion is essential to </a:t>
            </a:r>
            <a:r>
              <a:rPr lang="en-US" sz="1800" dirty="0" smtClean="0"/>
              <a:t>intellectual perfection” (Graves, I, 354)… “I </a:t>
            </a:r>
            <a:r>
              <a:rPr lang="en-US" sz="1800" i="1" dirty="0" smtClean="0"/>
              <a:t>live</a:t>
            </a:r>
            <a:r>
              <a:rPr lang="en-US" sz="1800" dirty="0" smtClean="0"/>
              <a:t> by mathematics, but I </a:t>
            </a:r>
            <a:r>
              <a:rPr lang="en-US" sz="1800" i="1" dirty="0" smtClean="0"/>
              <a:t>am</a:t>
            </a:r>
            <a:r>
              <a:rPr lang="en-US" sz="1800" dirty="0" smtClean="0"/>
              <a:t> a poet.” (De Morgan, 132)‘</a:t>
            </a:r>
          </a:p>
          <a:p>
            <a:pPr marL="0" indent="0">
              <a:buNone/>
            </a:pPr>
            <a:endParaRPr lang="en-US" sz="800" dirty="0"/>
          </a:p>
          <a:p>
            <a:pPr marL="0" indent="0">
              <a:buNone/>
            </a:pPr>
            <a:r>
              <a:rPr lang="en-US" sz="1800" dirty="0" smtClean="0"/>
              <a:t>‘…Hamilton </a:t>
            </a:r>
            <a:r>
              <a:rPr lang="en-US" sz="1800" dirty="0"/>
              <a:t>only met him on two occasions, yet Coleridge gave him philosophical inspiration ever after, as an oracular voice whose resonances were constantly heard</a:t>
            </a:r>
            <a:r>
              <a:rPr lang="en-US" sz="1800" smtClean="0"/>
              <a:t>.’ </a:t>
            </a:r>
            <a:endParaRPr lang="en-US" sz="1800" dirty="0" smtClean="0"/>
          </a:p>
          <a:p>
            <a:pPr marL="400050" lvl="1" indent="0">
              <a:buNone/>
            </a:pPr>
            <a:r>
              <a:rPr lang="en-US" sz="1600" dirty="0" err="1" smtClean="0"/>
              <a:t>Ishikura</a:t>
            </a:r>
            <a:r>
              <a:rPr lang="en-US" sz="1600" dirty="0"/>
              <a:t>, Waka (2008). Coleridge’s Poetic Ally―Sir William Rowan Hamilton. The Coleridge Bulletin: The Journal of the Friends of Coleridge New Series 32 (NS) Winter 2008.</a:t>
            </a:r>
          </a:p>
        </p:txBody>
      </p:sp>
    </p:spTree>
    <p:extLst>
      <p:ext uri="{BB962C8B-B14F-4D97-AF65-F5344CB8AC3E}">
        <p14:creationId xmlns:p14="http://schemas.microsoft.com/office/powerpoint/2010/main" val="2427535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 Imitates Nature</a:t>
            </a:r>
            <a:br>
              <a:rPr lang="en-US" dirty="0" smtClean="0"/>
            </a:br>
            <a:r>
              <a:rPr lang="en-US" dirty="0" smtClean="0"/>
              <a:t>(or Human Environment)</a:t>
            </a:r>
            <a:endParaRPr lang="en-US" dirty="0"/>
          </a:p>
        </p:txBody>
      </p:sp>
      <p:sp>
        <p:nvSpPr>
          <p:cNvPr id="3" name="Content Placeholder 2"/>
          <p:cNvSpPr>
            <a:spLocks noGrp="1"/>
          </p:cNvSpPr>
          <p:nvPr>
            <p:ph idx="1"/>
          </p:nvPr>
        </p:nvSpPr>
        <p:spPr>
          <a:xfrm>
            <a:off x="304800" y="1524000"/>
            <a:ext cx="8686800" cy="5257800"/>
          </a:xfrm>
        </p:spPr>
        <p:txBody>
          <a:bodyPr/>
          <a:lstStyle/>
          <a:p>
            <a:r>
              <a:rPr lang="en-US" dirty="0" smtClean="0"/>
              <a:t>Aristotle, John Dewey, Buckminster Fuller, Samuel Taylor Coleridge (philosophers who like this approach)</a:t>
            </a:r>
          </a:p>
          <a:p>
            <a:r>
              <a:rPr lang="en-US" b="1" dirty="0" smtClean="0"/>
              <a:t>The Triangle:  </a:t>
            </a:r>
          </a:p>
          <a:p>
            <a:pPr lvl="1"/>
            <a:r>
              <a:rPr lang="en-US" dirty="0" smtClean="0"/>
              <a:t>Poetic Processes Extract Insights from Natural Models.</a:t>
            </a:r>
          </a:p>
          <a:p>
            <a:pPr marL="0" indent="0">
              <a:buNone/>
            </a:pPr>
            <a:r>
              <a:rPr lang="en-US" dirty="0"/>
              <a:t> </a:t>
            </a:r>
            <a:r>
              <a:rPr lang="en-US" dirty="0" smtClean="0"/>
              <a:t>                                          NATURE</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r>
              <a:rPr lang="en-US" dirty="0" smtClean="0"/>
              <a:t>                    POETRY                         STRUCTURAL PRINCIPLES</a:t>
            </a:r>
            <a:endParaRPr lang="en-US" dirty="0"/>
          </a:p>
        </p:txBody>
      </p:sp>
      <p:sp>
        <p:nvSpPr>
          <p:cNvPr id="4" name="Isosceles Triangle 3"/>
          <p:cNvSpPr/>
          <p:nvPr/>
        </p:nvSpPr>
        <p:spPr bwMode="auto">
          <a:xfrm>
            <a:off x="3352800" y="4038600"/>
            <a:ext cx="2286000" cy="1828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 name="Straight Arrow Connector 5"/>
          <p:cNvCxnSpPr/>
          <p:nvPr/>
        </p:nvCxnSpPr>
        <p:spPr bwMode="auto">
          <a:xfrm>
            <a:off x="5105400" y="4267200"/>
            <a:ext cx="609600" cy="914400"/>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cxnSp>
        <p:nvCxnSpPr>
          <p:cNvPr id="8" name="Straight Arrow Connector 7"/>
          <p:cNvCxnSpPr/>
          <p:nvPr/>
        </p:nvCxnSpPr>
        <p:spPr bwMode="auto">
          <a:xfrm flipH="1">
            <a:off x="3733800" y="6248400"/>
            <a:ext cx="1066800" cy="0"/>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cxnSp>
        <p:nvCxnSpPr>
          <p:cNvPr id="7" name="Straight Arrow Connector 6"/>
          <p:cNvCxnSpPr/>
          <p:nvPr/>
        </p:nvCxnSpPr>
        <p:spPr bwMode="auto">
          <a:xfrm flipV="1">
            <a:off x="3276600" y="4267200"/>
            <a:ext cx="609600" cy="914400"/>
          </a:xfrm>
          <a:prstGeom prst="straightConnector1">
            <a:avLst/>
          </a:prstGeom>
          <a:solidFill>
            <a:schemeClr val="accent1"/>
          </a:solidFill>
          <a:ln w="28575" cap="flat" cmpd="sng" algn="ctr">
            <a:solidFill>
              <a:schemeClr val="tx1"/>
            </a:solidFill>
            <a:prstDash val="solid"/>
            <a:round/>
            <a:headEnd type="none" w="med" len="med"/>
            <a:tailEnd type="triangle" w="lg" len="med"/>
          </a:ln>
          <a:effectLst/>
        </p:spPr>
      </p:cxnSp>
    </p:spTree>
    <p:extLst>
      <p:ext uri="{BB962C8B-B14F-4D97-AF65-F5344CB8AC3E}">
        <p14:creationId xmlns:p14="http://schemas.microsoft.com/office/powerpoint/2010/main" val="3326609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686800" cy="1139825"/>
          </a:xfrm>
        </p:spPr>
        <p:txBody>
          <a:bodyPr/>
          <a:lstStyle/>
          <a:p>
            <a:pPr algn="ctr"/>
            <a:r>
              <a:rPr lang="en-US" sz="3600" dirty="0" smtClean="0"/>
              <a:t>Coleridge on Nature, Poetry, and Polarity</a:t>
            </a:r>
            <a:br>
              <a:rPr lang="en-US" sz="3600" dirty="0" smtClean="0"/>
            </a:br>
            <a:endParaRPr lang="en-US" sz="3600" dirty="0"/>
          </a:p>
        </p:txBody>
      </p:sp>
      <p:sp>
        <p:nvSpPr>
          <p:cNvPr id="3" name="Content Placeholder 2"/>
          <p:cNvSpPr>
            <a:spLocks noGrp="1"/>
          </p:cNvSpPr>
          <p:nvPr>
            <p:ph idx="1"/>
          </p:nvPr>
        </p:nvSpPr>
        <p:spPr>
          <a:xfrm>
            <a:off x="457200" y="1600200"/>
            <a:ext cx="8534400" cy="5257800"/>
          </a:xfrm>
        </p:spPr>
        <p:txBody>
          <a:bodyPr/>
          <a:lstStyle/>
          <a:p>
            <a:pPr marL="0" indent="0">
              <a:buNone/>
            </a:pPr>
            <a:r>
              <a:rPr lang="en-US" sz="1800" u="sng" dirty="0"/>
              <a:t>The Nature of Poetry</a:t>
            </a:r>
            <a:endParaRPr lang="en-US" sz="1800" dirty="0"/>
          </a:p>
          <a:p>
            <a:pPr marL="0" indent="0">
              <a:buNone/>
            </a:pPr>
            <a:r>
              <a:rPr lang="en-US" sz="1800" b="1" dirty="0" smtClean="0"/>
              <a:t>Describing the </a:t>
            </a:r>
            <a:r>
              <a:rPr lang="en-US" sz="1800" b="1" dirty="0" smtClean="0"/>
              <a:t>poet: </a:t>
            </a:r>
            <a:r>
              <a:rPr lang="en-US" sz="1800" dirty="0" smtClean="0"/>
              <a:t>“…</a:t>
            </a:r>
            <a:r>
              <a:rPr lang="en-US" sz="1800" dirty="0"/>
              <a:t>judgment ever awake and steady … while it blends and harmonizes the natural and the artificial, </a:t>
            </a:r>
            <a:r>
              <a:rPr lang="en-US" sz="1800" b="1" dirty="0"/>
              <a:t>still subordinates art to nature</a:t>
            </a:r>
            <a:r>
              <a:rPr lang="en-US" sz="1800" dirty="0"/>
              <a:t>.” </a:t>
            </a:r>
            <a:r>
              <a:rPr lang="en-US" sz="1800" dirty="0" smtClean="0"/>
              <a:t>(Coleridge, </a:t>
            </a:r>
            <a:r>
              <a:rPr lang="en-US" sz="1800" dirty="0" err="1" smtClean="0"/>
              <a:t>Biographia</a:t>
            </a:r>
            <a:r>
              <a:rPr lang="en-US" sz="1800" dirty="0"/>
              <a:t>, Ch. 14)</a:t>
            </a:r>
          </a:p>
          <a:p>
            <a:pPr marL="0" indent="0">
              <a:buNone/>
            </a:pPr>
            <a:endParaRPr lang="en-US" sz="800" dirty="0" smtClean="0"/>
          </a:p>
          <a:p>
            <a:pPr marL="0" indent="0">
              <a:buNone/>
            </a:pPr>
            <a:r>
              <a:rPr lang="en-US" sz="1800" dirty="0" smtClean="0"/>
              <a:t>‘Coleridge’s </a:t>
            </a:r>
            <a:r>
              <a:rPr lang="en-US" sz="1800" dirty="0"/>
              <a:t>scientific language </a:t>
            </a:r>
            <a:r>
              <a:rPr lang="en-US" sz="1800" b="1" dirty="0"/>
              <a:t>reconstructs poetry as a living organism, a three-dimensional object, </a:t>
            </a:r>
            <a:r>
              <a:rPr lang="en-US" sz="1800" dirty="0"/>
              <a:t>which functions in much the same way as his plants, animals, and men in “Theory of Life</a:t>
            </a:r>
            <a:r>
              <a:rPr lang="en-US" sz="1800" dirty="0" smtClean="0"/>
              <a:t>.”’ </a:t>
            </a:r>
            <a:r>
              <a:rPr lang="en-US" sz="1800" dirty="0"/>
              <a:t>(Corrigan, 2008, p. </a:t>
            </a:r>
            <a:r>
              <a:rPr lang="en-US" sz="1800" dirty="0" smtClean="0"/>
              <a:t>144)</a:t>
            </a:r>
          </a:p>
          <a:p>
            <a:pPr marL="0" indent="0">
              <a:buNone/>
            </a:pPr>
            <a:endParaRPr lang="en-US" sz="800" dirty="0"/>
          </a:p>
          <a:p>
            <a:pPr marL="0" indent="0">
              <a:buNone/>
            </a:pPr>
            <a:r>
              <a:rPr lang="en-US" sz="1800" u="sng" dirty="0" smtClean="0"/>
              <a:t>The Law of Polarity</a:t>
            </a:r>
          </a:p>
          <a:p>
            <a:pPr marL="400050" lvl="1" indent="0">
              <a:buNone/>
            </a:pPr>
            <a:r>
              <a:rPr lang="en-US" sz="1600" dirty="0" smtClean="0"/>
              <a:t>“…</a:t>
            </a:r>
            <a:r>
              <a:rPr lang="en-US" sz="1600" dirty="0"/>
              <a:t>contemplate in the </a:t>
            </a:r>
            <a:r>
              <a:rPr lang="en-US" sz="1600" dirty="0" err="1"/>
              <a:t>phaenomena</a:t>
            </a:r>
            <a:r>
              <a:rPr lang="en-US" sz="1600" dirty="0"/>
              <a:t> of electricity the operation of a law which reigns through all nature, the law of POLARITY, or the manifestation of one power by opposite forces … the second, namely, of the three primary </a:t>
            </a:r>
            <a:r>
              <a:rPr lang="en-US" sz="1600" dirty="0" smtClean="0"/>
              <a:t>principles [magnetism, electricity, and chemical affinity], </a:t>
            </a:r>
            <a:r>
              <a:rPr lang="en-US" sz="1600" dirty="0"/>
              <a:t>for which the beautiful and most appropriate symbols are given by the mind in the three ideal dimensions of space.” </a:t>
            </a:r>
            <a:r>
              <a:rPr lang="en-US" sz="1600" dirty="0" smtClean="0"/>
              <a:t>(by Coleridge, c</a:t>
            </a:r>
            <a:r>
              <a:rPr lang="en-US" sz="1600" dirty="0"/>
              <a:t>. </a:t>
            </a:r>
            <a:r>
              <a:rPr lang="en-US" sz="1600" dirty="0" smtClean="0"/>
              <a:t>1816, </a:t>
            </a:r>
            <a:r>
              <a:rPr lang="en-US" sz="1600" dirty="0"/>
              <a:t>revised </a:t>
            </a:r>
            <a:r>
              <a:rPr lang="en-US" sz="1600" i="1" dirty="0" smtClean="0"/>
              <a:t>Friend</a:t>
            </a:r>
            <a:r>
              <a:rPr lang="en-US" sz="1600" dirty="0" smtClean="0"/>
              <a:t>)</a:t>
            </a:r>
            <a:endParaRPr lang="en-US" sz="1600" dirty="0"/>
          </a:p>
          <a:p>
            <a:pPr marL="0" indent="0">
              <a:buNone/>
            </a:pPr>
            <a:r>
              <a:rPr lang="en-US" sz="1800" dirty="0"/>
              <a:t>If magnetism demonstrated the law of polarity in inorganic matter, then electricity assimilated magnetism to reveal the one power that brings polarity to life in organic matter. (Corrigan, 2008, p. 148</a:t>
            </a:r>
            <a:r>
              <a:rPr lang="en-US" sz="1800" dirty="0" smtClean="0"/>
              <a:t>)</a:t>
            </a:r>
          </a:p>
          <a:p>
            <a:pPr marL="400050" lvl="1" indent="0">
              <a:buNone/>
            </a:pPr>
            <a:r>
              <a:rPr lang="en-US" sz="1400" dirty="0" smtClean="0"/>
              <a:t>Timothy Corrigan (</a:t>
            </a:r>
            <a:r>
              <a:rPr lang="en-US" sz="1400" dirty="0"/>
              <a:t>2008</a:t>
            </a:r>
            <a:r>
              <a:rPr lang="en-US" sz="1400" dirty="0" smtClean="0"/>
              <a:t>), </a:t>
            </a:r>
            <a:r>
              <a:rPr lang="en-US" sz="1400" i="1" dirty="0"/>
              <a:t>Coleridge, Language, and Criticism</a:t>
            </a:r>
            <a:r>
              <a:rPr lang="en-US" sz="1400" dirty="0"/>
              <a:t>. </a:t>
            </a:r>
            <a:r>
              <a:rPr lang="en-US" sz="1400" dirty="0" smtClean="0"/>
              <a:t>University </a:t>
            </a:r>
            <a:r>
              <a:rPr lang="en-US" sz="1400" dirty="0"/>
              <a:t>of Georgia Press</a:t>
            </a:r>
            <a:r>
              <a:rPr lang="en-US" sz="1400" dirty="0" smtClean="0"/>
              <a:t>. From Chapter 4: “The </a:t>
            </a:r>
            <a:r>
              <a:rPr lang="en-US" sz="1400" dirty="0" err="1"/>
              <a:t>Biographia</a:t>
            </a:r>
            <a:r>
              <a:rPr lang="en-US" sz="1400" dirty="0"/>
              <a:t> </a:t>
            </a:r>
            <a:r>
              <a:rPr lang="en-US" sz="1400" dirty="0" err="1"/>
              <a:t>Literaria</a:t>
            </a:r>
            <a:r>
              <a:rPr lang="en-US" sz="1400" dirty="0"/>
              <a:t> and the Language of </a:t>
            </a:r>
            <a:r>
              <a:rPr lang="en-US" sz="1400" dirty="0" smtClean="0"/>
              <a:t>Science”, </a:t>
            </a:r>
            <a:r>
              <a:rPr lang="en-US" sz="1400" dirty="0"/>
              <a:t>p. </a:t>
            </a:r>
            <a:r>
              <a:rPr lang="en-US" sz="1400" dirty="0" smtClean="0"/>
              <a:t>121-152.</a:t>
            </a:r>
            <a:endParaRPr lang="en-US" sz="1400" dirty="0"/>
          </a:p>
        </p:txBody>
      </p:sp>
    </p:spTree>
    <p:extLst>
      <p:ext uri="{BB962C8B-B14F-4D97-AF65-F5344CB8AC3E}">
        <p14:creationId xmlns:p14="http://schemas.microsoft.com/office/powerpoint/2010/main" val="132545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686800" cy="1139825"/>
          </a:xfrm>
        </p:spPr>
        <p:txBody>
          <a:bodyPr/>
          <a:lstStyle/>
          <a:p>
            <a:pPr algn="ctr"/>
            <a:r>
              <a:rPr lang="en-US" sz="3200" dirty="0"/>
              <a:t/>
            </a:r>
            <a:br>
              <a:rPr lang="en-US" sz="3200" dirty="0"/>
            </a:br>
            <a:r>
              <a:rPr lang="en-US" sz="3600" dirty="0"/>
              <a:t>Coleridge on Nature, Poetry, and </a:t>
            </a:r>
            <a:r>
              <a:rPr lang="en-US" sz="3600" dirty="0" smtClean="0"/>
              <a:t>Polarity</a:t>
            </a:r>
            <a:br>
              <a:rPr lang="en-US" sz="3600" dirty="0" smtClean="0"/>
            </a:br>
            <a:endParaRPr lang="en-US" sz="3600" dirty="0"/>
          </a:p>
        </p:txBody>
      </p:sp>
      <p:sp>
        <p:nvSpPr>
          <p:cNvPr id="3" name="Content Placeholder 2"/>
          <p:cNvSpPr>
            <a:spLocks noGrp="1"/>
          </p:cNvSpPr>
          <p:nvPr>
            <p:ph idx="1"/>
          </p:nvPr>
        </p:nvSpPr>
        <p:spPr>
          <a:xfrm>
            <a:off x="457200" y="1600200"/>
            <a:ext cx="8229600" cy="5257800"/>
          </a:xfrm>
        </p:spPr>
        <p:txBody>
          <a:bodyPr/>
          <a:lstStyle/>
          <a:p>
            <a:pPr marL="0" indent="0">
              <a:buNone/>
            </a:pPr>
            <a:r>
              <a:rPr lang="en-US" sz="1800" dirty="0" smtClean="0"/>
              <a:t>‘…</a:t>
            </a:r>
            <a:r>
              <a:rPr lang="en-US" sz="1800" dirty="0"/>
              <a:t>it is quite clear that the forces operative in a poem correlate directly with the three forces of nature: magnetism, electricity, and chemical affinity. There is, in other words, a six-part homology established between the world of biology and the world of poetry. The great value in transferring this three-part model from science to poetry is that Coleridge could use it to distinguish different operations in a poem while implicitly suggesting their unity on the evidence that, as in the biological example in “Theory of Life,” “the lower powers are assimilated, not merely employed—which presupposes homogeneity</a:t>
            </a:r>
            <a:r>
              <a:rPr lang="en-US" sz="1800" dirty="0" smtClean="0"/>
              <a:t>”’ </a:t>
            </a:r>
            <a:r>
              <a:rPr lang="en-US" sz="1800" dirty="0"/>
              <a:t>(“Theory of Life,” p. 386).(Corrigan, 2008, p. 144)</a:t>
            </a:r>
          </a:p>
          <a:p>
            <a:pPr marL="0" indent="0">
              <a:buNone/>
            </a:pPr>
            <a:endParaRPr lang="en-US" sz="1800" dirty="0" smtClean="0"/>
          </a:p>
          <a:p>
            <a:pPr marL="0" indent="0">
              <a:buNone/>
            </a:pPr>
            <a:endParaRPr lang="en-US" sz="1800" dirty="0"/>
          </a:p>
          <a:p>
            <a:pPr marL="0" indent="0">
              <a:buNone/>
            </a:pPr>
            <a:endParaRPr lang="en-US" sz="1800" dirty="0" smtClean="0"/>
          </a:p>
          <a:p>
            <a:pPr marL="0" indent="0" algn="ctr">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962400"/>
            <a:ext cx="2058634" cy="2751083"/>
          </a:xfrm>
          <a:prstGeom prst="rect">
            <a:avLst/>
          </a:prstGeom>
        </p:spPr>
      </p:pic>
    </p:spTree>
    <p:extLst>
      <p:ext uri="{BB962C8B-B14F-4D97-AF65-F5344CB8AC3E}">
        <p14:creationId xmlns:p14="http://schemas.microsoft.com/office/powerpoint/2010/main" val="425931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839200" cy="1139825"/>
          </a:xfrm>
        </p:spPr>
        <p:txBody>
          <a:bodyPr/>
          <a:lstStyle/>
          <a:p>
            <a:pPr algn="ctr"/>
            <a:r>
              <a:rPr lang="en-US" dirty="0" smtClean="0"/>
              <a:t>Coleridge on Polarities and Life</a:t>
            </a:r>
            <a:br>
              <a:rPr lang="en-US" dirty="0" smtClean="0"/>
            </a:br>
            <a:r>
              <a:rPr lang="en-US" sz="2400" dirty="0" smtClean="0"/>
              <a:t>(as summarized by Seth Watson’s introduction to </a:t>
            </a:r>
            <a:r>
              <a:rPr lang="en-US" sz="2400" i="1" dirty="0" smtClean="0"/>
              <a:t>The Theory of Life</a:t>
            </a:r>
            <a:r>
              <a:rPr lang="en-US" sz="2400" dirty="0" smtClean="0"/>
              <a:t>)</a:t>
            </a:r>
            <a:endParaRPr lang="en-US" sz="2400" dirty="0"/>
          </a:p>
        </p:txBody>
      </p:sp>
      <p:sp>
        <p:nvSpPr>
          <p:cNvPr id="3" name="Content Placeholder 2"/>
          <p:cNvSpPr>
            <a:spLocks noGrp="1"/>
          </p:cNvSpPr>
          <p:nvPr>
            <p:ph idx="1"/>
          </p:nvPr>
        </p:nvSpPr>
        <p:spPr>
          <a:xfrm>
            <a:off x="304800" y="1524000"/>
            <a:ext cx="8763000" cy="5334000"/>
          </a:xfrm>
        </p:spPr>
        <p:txBody>
          <a:bodyPr/>
          <a:lstStyle/>
          <a:p>
            <a:r>
              <a:rPr lang="en-US" sz="1600" dirty="0" smtClean="0"/>
              <a:t>“The </a:t>
            </a:r>
            <a:r>
              <a:rPr lang="en-US" sz="1600" dirty="0"/>
              <a:t>prevalent natural philosophy of the present day is that which is called </a:t>
            </a:r>
            <a:r>
              <a:rPr lang="en-US" sz="1600" i="1" dirty="0"/>
              <a:t>corpuscular</a:t>
            </a:r>
            <a:r>
              <a:rPr lang="en-US" sz="1600" dirty="0"/>
              <a:t>, because it assumes the existence of a first matter, consisting </a:t>
            </a:r>
            <a:r>
              <a:rPr lang="en-US" sz="1600" dirty="0" smtClean="0"/>
              <a:t>of </a:t>
            </a:r>
            <a:r>
              <a:rPr lang="en-US" sz="1600" i="1" dirty="0" err="1" smtClean="0"/>
              <a:t>corpuscula</a:t>
            </a:r>
            <a:r>
              <a:rPr lang="en-US" sz="1600" dirty="0"/>
              <a:t> or </a:t>
            </a:r>
            <a:r>
              <a:rPr lang="en-US" sz="1600" dirty="0" smtClean="0"/>
              <a:t>atoms…, which are supposed to be definite, though extremely small, </a:t>
            </a:r>
            <a:r>
              <a:rPr lang="en-US" sz="1600" i="1" dirty="0" smtClean="0"/>
              <a:t>quantities</a:t>
            </a:r>
            <a:r>
              <a:rPr lang="en-US" sz="1600" dirty="0" smtClean="0"/>
              <a:t>, invested with the </a:t>
            </a:r>
            <a:r>
              <a:rPr lang="en-US" sz="1600" i="1" dirty="0" smtClean="0"/>
              <a:t>qualities</a:t>
            </a:r>
            <a:r>
              <a:rPr lang="en-US" sz="1600" dirty="0" smtClean="0"/>
              <a:t> of extension, impenetrability, and the like; and from certain combinations of these qualities, Life </a:t>
            </a:r>
            <a:r>
              <a:rPr lang="en-US" sz="1600" dirty="0"/>
              <a:t>is considered, by some persons, to be a necessary result. </a:t>
            </a:r>
            <a:endParaRPr lang="en-US" sz="1600" dirty="0" smtClean="0"/>
          </a:p>
          <a:p>
            <a:r>
              <a:rPr lang="en-US" sz="1600" dirty="0" smtClean="0"/>
              <a:t>“This </a:t>
            </a:r>
            <a:r>
              <a:rPr lang="en-US" sz="1600" dirty="0"/>
              <a:t>philosophy Mr. Coleridge combats</a:t>
            </a:r>
            <a:r>
              <a:rPr lang="en-US" sz="1600" b="1" dirty="0"/>
              <a:t>. The supposed atoms, he says, are mere abstractions of the mind; and Life is not a thing, the result of atomic arrangement or action, but is itself an act, or process. </a:t>
            </a:r>
            <a:endParaRPr lang="en-US" sz="1600" b="1" dirty="0" smtClean="0"/>
          </a:p>
          <a:p>
            <a:r>
              <a:rPr lang="en-US" sz="1600" b="1" dirty="0" smtClean="0"/>
              <a:t>“…The </a:t>
            </a:r>
            <a:r>
              <a:rPr lang="en-US" sz="1600" b="1" dirty="0"/>
              <a:t>most general law governing the action of Life, as a tendency to individuation, is here designated </a:t>
            </a:r>
            <a:r>
              <a:rPr lang="en-US" sz="1600" b="1" i="1" dirty="0" smtClean="0"/>
              <a:t>polarity</a:t>
            </a:r>
            <a:r>
              <a:rPr lang="en-US" sz="1600" b="1" dirty="0" smtClean="0"/>
              <a:t>…</a:t>
            </a:r>
            <a:endParaRPr lang="en-US" sz="1600" dirty="0" smtClean="0"/>
          </a:p>
          <a:p>
            <a:r>
              <a:rPr lang="en-US" sz="1600" dirty="0" smtClean="0"/>
              <a:t>“Now </a:t>
            </a:r>
            <a:r>
              <a:rPr lang="en-US" sz="1600" dirty="0"/>
              <a:t>this quality, to which Mr. Coleridge gives the name of polarity, is in truth nothing more than an exemplification of the doctrine of opposites, </a:t>
            </a:r>
            <a:r>
              <a:rPr lang="en-US" sz="1600" dirty="0" smtClean="0"/>
              <a:t>…which </a:t>
            </a:r>
            <a:r>
              <a:rPr lang="en-US" sz="1600" dirty="0"/>
              <a:t>the Eleatic Philosopher, in Plato's “Sophist,” </a:t>
            </a:r>
            <a:r>
              <a:rPr lang="en-US" sz="1600" b="1" dirty="0"/>
              <a:t>applies to the idea of existence and </a:t>
            </a:r>
            <a:r>
              <a:rPr lang="en-US" sz="1600" b="1" dirty="0" smtClean="0"/>
              <a:t>non-existence…”</a:t>
            </a:r>
            <a:endParaRPr lang="en-US" sz="1600" b="1" dirty="0"/>
          </a:p>
        </p:txBody>
      </p:sp>
    </p:spTree>
    <p:extLst>
      <p:ext uri="{BB962C8B-B14F-4D97-AF65-F5344CB8AC3E}">
        <p14:creationId xmlns:p14="http://schemas.microsoft.com/office/powerpoint/2010/main" val="27516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“Sociable Robots”</a:t>
            </a:r>
            <a:br>
              <a:rPr lang="en-US" dirty="0" smtClean="0"/>
            </a:br>
            <a:r>
              <a:rPr lang="en-US" dirty="0" smtClean="0"/>
              <a:t>Cynthia Breazeal with Kismet</a:t>
            </a:r>
            <a:endParaRPr lang="en-US" dirty="0"/>
          </a:p>
        </p:txBody>
      </p:sp>
      <p:pic>
        <p:nvPicPr>
          <p:cNvPr id="1026" name="Picture 2" descr="http://cdn.c.photoshelter.com/img-get/I0000pgl4iSZ3QaU/s/750/750/Usa-rs-165-120-x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031" y="1983582"/>
            <a:ext cx="5357813" cy="39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30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02414" cy="1139825"/>
          </a:xfrm>
        </p:spPr>
        <p:txBody>
          <a:bodyPr/>
          <a:lstStyle/>
          <a:p>
            <a:pPr algn="ctr"/>
            <a:r>
              <a:rPr lang="en-US" dirty="0" smtClean="0"/>
              <a:t>Polarities and Balances</a:t>
            </a:r>
            <a:br>
              <a:rPr lang="en-US" dirty="0" smtClean="0"/>
            </a:br>
            <a:r>
              <a:rPr lang="en-US" sz="4000" dirty="0" smtClean="0"/>
              <a:t>Coleridge </a:t>
            </a:r>
            <a:r>
              <a:rPr lang="en-US" sz="4000" dirty="0"/>
              <a:t>and </a:t>
            </a:r>
            <a:r>
              <a:rPr lang="en-US" sz="4000" dirty="0" smtClean="0"/>
              <a:t>Poetry</a:t>
            </a:r>
            <a:endParaRPr lang="en-US" sz="4000" dirty="0"/>
          </a:p>
        </p:txBody>
      </p:sp>
      <p:sp>
        <p:nvSpPr>
          <p:cNvPr id="3" name="Content Placeholder 2"/>
          <p:cNvSpPr>
            <a:spLocks noGrp="1"/>
          </p:cNvSpPr>
          <p:nvPr>
            <p:ph idx="1"/>
          </p:nvPr>
        </p:nvSpPr>
        <p:spPr>
          <a:xfrm>
            <a:off x="457200" y="1600200"/>
            <a:ext cx="8229600" cy="5105400"/>
          </a:xfrm>
        </p:spPr>
        <p:txBody>
          <a:bodyPr/>
          <a:lstStyle/>
          <a:p>
            <a:pPr marL="0" indent="0">
              <a:buNone/>
            </a:pPr>
            <a:endParaRPr lang="en-US" sz="1800" dirty="0" smtClean="0"/>
          </a:p>
          <a:p>
            <a:pPr marL="0" indent="0">
              <a:buNone/>
            </a:pPr>
            <a:r>
              <a:rPr lang="en-US" sz="1800" dirty="0" smtClean="0"/>
              <a:t>‘As </a:t>
            </a:r>
            <a:r>
              <a:rPr lang="en-US" sz="1800" dirty="0"/>
              <a:t>Seth Watson observes in his introduction to “Theory of Life,” magnetism thus becomes the “first and simplest differential act of Nature … the first step from indifference to difference, from formless homogeneity to independent </a:t>
            </a:r>
            <a:r>
              <a:rPr lang="en-US" sz="1800" dirty="0" smtClean="0"/>
              <a:t>existence” (Theory of Life, p</a:t>
            </a:r>
            <a:r>
              <a:rPr lang="en-US" sz="1800" dirty="0"/>
              <a:t>. 360</a:t>
            </a:r>
            <a:r>
              <a:rPr lang="en-US" sz="1800" dirty="0" smtClean="0"/>
              <a:t>).’</a:t>
            </a:r>
          </a:p>
          <a:p>
            <a:pPr marL="0" indent="0">
              <a:buNone/>
            </a:pPr>
            <a:r>
              <a:rPr lang="en-US" sz="1800" dirty="0" smtClean="0"/>
              <a:t>‘In </a:t>
            </a:r>
            <a:r>
              <a:rPr lang="en-US" sz="1800" dirty="0"/>
              <a:t>a poem this rudimentary act of fixity and differentiation is described by the famous pairs that constitute all poems and that become objectified elements in the poem – “sameness with difference; of the general, with the concrete; the idea, with the image; the individual, with the representative; the sense of novelty and freshness, with old and familiar objects; a more than usual state of emotion, with more than usual </a:t>
            </a:r>
            <a:r>
              <a:rPr lang="en-US" sz="1800" dirty="0" smtClean="0"/>
              <a:t>order” </a:t>
            </a:r>
            <a:r>
              <a:rPr lang="en-US" sz="1800" dirty="0"/>
              <a:t>(</a:t>
            </a:r>
            <a:r>
              <a:rPr lang="en-US" sz="1800" dirty="0" err="1" smtClean="0"/>
              <a:t>Biographia</a:t>
            </a:r>
            <a:r>
              <a:rPr lang="en-US" sz="1800" dirty="0" smtClean="0"/>
              <a:t> </a:t>
            </a:r>
            <a:r>
              <a:rPr lang="en-US" sz="1800" dirty="0" err="1" smtClean="0"/>
              <a:t>Literatia</a:t>
            </a:r>
            <a:r>
              <a:rPr lang="en-US" sz="1800" dirty="0" smtClean="0"/>
              <a:t>, Ch. 14).’</a:t>
            </a:r>
          </a:p>
          <a:p>
            <a:pPr marL="0" indent="0">
              <a:buNone/>
            </a:pPr>
            <a:r>
              <a:rPr lang="en-US" sz="1800" dirty="0" smtClean="0"/>
              <a:t>‘These </a:t>
            </a:r>
            <a:r>
              <a:rPr lang="en-US" sz="1800" dirty="0"/>
              <a:t>poles differentiate a poem, define it, and balance it, as it were, in a fixed position. </a:t>
            </a:r>
            <a:r>
              <a:rPr lang="en-US" sz="1800" b="1" dirty="0"/>
              <a:t>Balance, in fact, is the key to the polar arrangement in a poem, just as it is in a magnet, for “in all pure </a:t>
            </a:r>
            <a:r>
              <a:rPr lang="en-US" sz="1800" b="1" dirty="0" err="1"/>
              <a:t>phaenomena</a:t>
            </a:r>
            <a:r>
              <a:rPr lang="en-US" sz="1800" b="1" dirty="0"/>
              <a:t> we behold only the cupula, the balance </a:t>
            </a:r>
            <a:r>
              <a:rPr lang="en-US" sz="1800" b="1" dirty="0" smtClean="0"/>
              <a:t>or </a:t>
            </a:r>
            <a:r>
              <a:rPr lang="en-US" sz="1800" b="1" dirty="0"/>
              <a:t>indifference in opposite energies</a:t>
            </a:r>
            <a:r>
              <a:rPr lang="en-US" sz="1800" b="1" dirty="0" smtClean="0"/>
              <a:t>.” </a:t>
            </a:r>
          </a:p>
          <a:p>
            <a:pPr marL="0" indent="0">
              <a:buNone/>
            </a:pPr>
            <a:r>
              <a:rPr lang="en-US" sz="1800" dirty="0" smtClean="0"/>
              <a:t>        Coleridge as described and quoted by Corrigan, 2008, p. 145-146</a:t>
            </a:r>
            <a:endParaRPr lang="en-US" sz="1800" dirty="0"/>
          </a:p>
        </p:txBody>
      </p:sp>
    </p:spTree>
    <p:extLst>
      <p:ext uri="{BB962C8B-B14F-4D97-AF65-F5344CB8AC3E}">
        <p14:creationId xmlns:p14="http://schemas.microsoft.com/office/powerpoint/2010/main" val="178139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02414" cy="1139825"/>
          </a:xfrm>
        </p:spPr>
        <p:txBody>
          <a:bodyPr/>
          <a:lstStyle/>
          <a:p>
            <a:pPr algn="ctr"/>
            <a:r>
              <a:rPr lang="en-US" dirty="0" smtClean="0"/>
              <a:t>Polarities and Balances</a:t>
            </a:r>
            <a:br>
              <a:rPr lang="en-US" dirty="0" smtClean="0"/>
            </a:br>
            <a:r>
              <a:rPr lang="en-US" sz="3600" dirty="0" smtClean="0"/>
              <a:t>Marks-</a:t>
            </a:r>
            <a:r>
              <a:rPr lang="en-US" sz="3600" dirty="0" err="1" smtClean="0"/>
              <a:t>Tarlow</a:t>
            </a:r>
            <a:r>
              <a:rPr lang="en-US" sz="3600" dirty="0" smtClean="0"/>
              <a:t> </a:t>
            </a:r>
            <a:r>
              <a:rPr lang="en-US" sz="3600" dirty="0"/>
              <a:t>and </a:t>
            </a:r>
            <a:r>
              <a:rPr lang="en-US" sz="3600" dirty="0" smtClean="0"/>
              <a:t>Psychological Development</a:t>
            </a:r>
            <a:endParaRPr lang="en-US" sz="3600" dirty="0"/>
          </a:p>
        </p:txBody>
      </p:sp>
      <p:sp>
        <p:nvSpPr>
          <p:cNvPr id="3" name="Content Placeholder 2"/>
          <p:cNvSpPr>
            <a:spLocks noGrp="1"/>
          </p:cNvSpPr>
          <p:nvPr>
            <p:ph idx="1"/>
          </p:nvPr>
        </p:nvSpPr>
        <p:spPr>
          <a:xfrm>
            <a:off x="457200" y="1600200"/>
            <a:ext cx="8534400" cy="5105400"/>
          </a:xfrm>
        </p:spPr>
        <p:txBody>
          <a:bodyPr/>
          <a:lstStyle/>
          <a:p>
            <a:pPr marL="0" indent="0">
              <a:buNone/>
            </a:pPr>
            <a:r>
              <a:rPr lang="en-US" sz="2000" dirty="0"/>
              <a:t>Psychological birth is preceded by the paradoxical union of opposites within the unconscious, as we begin our mental life with good/bad, you/ me, inside/outside melded together. In order to make first distinctions, nascent consciousness must separate each pole from its opposite. </a:t>
            </a:r>
            <a:r>
              <a:rPr lang="en-US" sz="2000" b="1" dirty="0"/>
              <a:t>Yet, complete psychological evolution requires that we bring together, blend and balance all opposites. </a:t>
            </a:r>
            <a:r>
              <a:rPr lang="en-US" sz="2000" dirty="0"/>
              <a:t>Inner development requires that we leave ourselves in order to get deeper inside</a:t>
            </a:r>
            <a:r>
              <a:rPr lang="en-US" sz="2000" dirty="0" smtClean="0"/>
              <a:t>.</a:t>
            </a:r>
          </a:p>
          <a:p>
            <a:pPr marL="0" indent="0">
              <a:buNone/>
            </a:pPr>
            <a:r>
              <a:rPr lang="en-US" sz="2000" dirty="0"/>
              <a:t> </a:t>
            </a:r>
            <a:r>
              <a:rPr lang="en-US" sz="2000" dirty="0" smtClean="0"/>
              <a:t>       Terry Marks-</a:t>
            </a:r>
            <a:r>
              <a:rPr lang="en-US" sz="2000" dirty="0" err="1" smtClean="0"/>
              <a:t>Tarlow</a:t>
            </a:r>
            <a:r>
              <a:rPr lang="en-US" sz="2000" dirty="0" smtClean="0"/>
              <a:t> (2013), Fractal Geometry as a Bridge Between Realms</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267200"/>
            <a:ext cx="3124200" cy="2347772"/>
          </a:xfrm>
          <a:prstGeom prst="rect">
            <a:avLst/>
          </a:prstGeom>
        </p:spPr>
      </p:pic>
    </p:spTree>
    <p:extLst>
      <p:ext uri="{BB962C8B-B14F-4D97-AF65-F5344CB8AC3E}">
        <p14:creationId xmlns:p14="http://schemas.microsoft.com/office/powerpoint/2010/main" val="3042223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Robot Videos from MIT and </a:t>
            </a:r>
            <a:r>
              <a:rPr lang="en-US" sz="4000" dirty="0" err="1" smtClean="0"/>
              <a:t>Jibo</a:t>
            </a:r>
            <a:r>
              <a:rPr lang="en-US" sz="4000" dirty="0" smtClean="0"/>
              <a:t>, Inc.</a:t>
            </a:r>
            <a:br>
              <a:rPr lang="en-US" sz="4000" dirty="0" smtClean="0"/>
            </a:br>
            <a:r>
              <a:rPr lang="en-US" sz="3600" dirty="0" smtClean="0"/>
              <a:t>Interactive Social Robots</a:t>
            </a:r>
            <a:endParaRPr lang="en-US" sz="3600" dirty="0"/>
          </a:p>
        </p:txBody>
      </p:sp>
      <p:sp>
        <p:nvSpPr>
          <p:cNvPr id="3" name="Content Placeholder 2"/>
          <p:cNvSpPr>
            <a:spLocks noGrp="1"/>
          </p:cNvSpPr>
          <p:nvPr>
            <p:ph idx="1"/>
          </p:nvPr>
        </p:nvSpPr>
        <p:spPr>
          <a:xfrm>
            <a:off x="685800" y="1752600"/>
            <a:ext cx="7886700" cy="4953000"/>
          </a:xfrm>
        </p:spPr>
        <p:txBody>
          <a:bodyPr>
            <a:normAutofit fontScale="55000" lnSpcReduction="20000"/>
          </a:bodyPr>
          <a:lstStyle/>
          <a:p>
            <a:pPr marL="385763" indent="-385763">
              <a:buFont typeface="+mj-lt"/>
              <a:buAutoNum type="arabicPeriod"/>
            </a:pPr>
            <a:r>
              <a:rPr lang="en-US" dirty="0" smtClean="0"/>
              <a:t>TOFU and TOFU Mini</a:t>
            </a:r>
          </a:p>
          <a:p>
            <a:pPr lvl="1"/>
            <a:r>
              <a:rPr lang="en-US" sz="2900" dirty="0" smtClean="0"/>
              <a:t>“</a:t>
            </a:r>
            <a:r>
              <a:rPr lang="en-US" sz="2900" dirty="0" err="1" smtClean="0"/>
              <a:t>Squashable</a:t>
            </a:r>
            <a:r>
              <a:rPr lang="en-US" sz="2900" dirty="0" smtClean="0"/>
              <a:t> and Stretchable”; mobile </a:t>
            </a:r>
          </a:p>
          <a:p>
            <a:pPr lvl="1"/>
            <a:r>
              <a:rPr lang="en-US" sz="2900" dirty="0"/>
              <a:t>TOFU is a project to explore new ways of robotic social expression by leveraging techniques that have been used in 2d animation for decades. Disney Animation Studios pioneered animation tools such as “squash and stretch” and “secondary motion” in the 50’s. Such techniques have since been used widely by animators, but </a:t>
            </a:r>
            <a:r>
              <a:rPr lang="en-US" sz="2900" b="1" dirty="0"/>
              <a:t>are </a:t>
            </a:r>
            <a:r>
              <a:rPr lang="en-US" sz="2900" b="1" u="sng" dirty="0"/>
              <a:t>not</a:t>
            </a:r>
            <a:r>
              <a:rPr lang="en-US" sz="2900" b="1" dirty="0"/>
              <a:t> commonly used </a:t>
            </a:r>
            <a:r>
              <a:rPr lang="en-US" sz="2900" dirty="0"/>
              <a:t>to design robots. </a:t>
            </a:r>
            <a:r>
              <a:rPr lang="en-US" sz="2900" dirty="0" smtClean="0"/>
              <a:t> </a:t>
            </a:r>
            <a:r>
              <a:rPr lang="en-US" sz="2600" b="1" u="sng" dirty="0">
                <a:solidFill>
                  <a:srgbClr val="0000CC"/>
                </a:solidFill>
                <a:hlinkClick r:id="rId2"/>
              </a:rPr>
              <a:t>https://vimeo.com/6409030?from=outro-embed</a:t>
            </a:r>
            <a:r>
              <a:rPr lang="en-US" sz="2600" b="1" dirty="0">
                <a:solidFill>
                  <a:srgbClr val="0000CC"/>
                </a:solidFill>
              </a:rPr>
              <a:t>   </a:t>
            </a:r>
            <a:r>
              <a:rPr lang="en-US" sz="2600" b="1" dirty="0"/>
              <a:t>(1:27</a:t>
            </a:r>
            <a:r>
              <a:rPr lang="en-US" sz="2600" b="1" dirty="0" smtClean="0"/>
              <a:t>), Tofu Mini</a:t>
            </a:r>
            <a:endParaRPr lang="en-US" sz="2600" dirty="0"/>
          </a:p>
          <a:p>
            <a:pPr marL="385763" indent="-385763">
              <a:buFont typeface="+mj-lt"/>
              <a:buAutoNum type="arabicPeriod"/>
            </a:pPr>
            <a:r>
              <a:rPr lang="en-US" dirty="0" err="1" smtClean="0"/>
              <a:t>Mochi</a:t>
            </a:r>
            <a:endParaRPr lang="en-US" dirty="0" smtClean="0"/>
          </a:p>
          <a:p>
            <a:pPr lvl="1"/>
            <a:r>
              <a:rPr lang="en-US" sz="2900" dirty="0" smtClean="0"/>
              <a:t>Mobile  </a:t>
            </a:r>
            <a:r>
              <a:rPr lang="en-US" sz="2600" b="1" u="sng" dirty="0">
                <a:hlinkClick r:id="rId3"/>
              </a:rPr>
              <a:t>https://vimeo.com/4197879</a:t>
            </a:r>
            <a:r>
              <a:rPr lang="en-US" sz="2600" b="1" dirty="0"/>
              <a:t>   (1:02</a:t>
            </a:r>
            <a:r>
              <a:rPr lang="en-US" sz="2600" b="1" dirty="0" smtClean="0"/>
              <a:t>), Introducing </a:t>
            </a:r>
            <a:r>
              <a:rPr lang="en-US" sz="2600" b="1" dirty="0" err="1" smtClean="0"/>
              <a:t>Mochi</a:t>
            </a:r>
            <a:endParaRPr lang="en-US" sz="3800" dirty="0"/>
          </a:p>
          <a:p>
            <a:pPr marL="385763" indent="-385763">
              <a:buFont typeface="+mj-lt"/>
              <a:buAutoNum type="arabicPeriod"/>
            </a:pPr>
            <a:r>
              <a:rPr lang="en-US" dirty="0" err="1" smtClean="0"/>
              <a:t>Jibo</a:t>
            </a:r>
            <a:r>
              <a:rPr lang="en-US" dirty="0" smtClean="0"/>
              <a:t>  </a:t>
            </a:r>
            <a:r>
              <a:rPr lang="en-US" u="sng" dirty="0">
                <a:hlinkClick r:id="rId4"/>
              </a:rPr>
              <a:t>https://</a:t>
            </a:r>
            <a:r>
              <a:rPr lang="en-US" u="sng" dirty="0" smtClean="0">
                <a:hlinkClick r:id="rId4"/>
              </a:rPr>
              <a:t>youtu.be/3N1Q8oFpX1Y</a:t>
            </a:r>
            <a:r>
              <a:rPr lang="en-US" u="sng" dirty="0" smtClean="0"/>
              <a:t>  (3:13), </a:t>
            </a:r>
            <a:r>
              <a:rPr lang="en-US" b="1" dirty="0" err="1" smtClean="0"/>
              <a:t>Jibo</a:t>
            </a:r>
            <a:r>
              <a:rPr lang="en-US" b="1" dirty="0"/>
              <a:t>: The World’s First Robot for the Home. </a:t>
            </a:r>
            <a:endParaRPr lang="en-US" b="1" dirty="0" smtClean="0"/>
          </a:p>
          <a:p>
            <a:pPr lvl="1"/>
            <a:r>
              <a:rPr lang="en-US" sz="2900" dirty="0" smtClean="0"/>
              <a:t>Stationary but relocatable, 17 inches high with base, video screen face, 5 lbs. plus batteries</a:t>
            </a:r>
          </a:p>
          <a:p>
            <a:pPr lvl="1"/>
            <a:r>
              <a:rPr lang="en-US" sz="2900" dirty="0" smtClean="0"/>
              <a:t>Personal data assistant (PDA), verbally </a:t>
            </a:r>
            <a:r>
              <a:rPr lang="en-US" sz="2900" dirty="0" err="1" smtClean="0"/>
              <a:t>directable</a:t>
            </a:r>
            <a:r>
              <a:rPr lang="en-US" sz="2900" dirty="0" smtClean="0"/>
              <a:t> picture taker, telepresence-driven video camera (i.e. controlled remotely from another site)</a:t>
            </a:r>
          </a:p>
          <a:p>
            <a:pPr marL="0" indent="0">
              <a:buNone/>
            </a:pPr>
            <a:endParaRPr lang="en-US" i="1" dirty="0" smtClean="0"/>
          </a:p>
          <a:p>
            <a:pPr marL="0" indent="0">
              <a:buNone/>
            </a:pPr>
            <a:r>
              <a:rPr lang="en-US" i="1" dirty="0" smtClean="0"/>
              <a:t>Note how interaction is encouraged by the robots in verbal and nonverbal ways.</a:t>
            </a:r>
          </a:p>
          <a:p>
            <a:pPr marL="0" indent="0">
              <a:buNone/>
            </a:pPr>
            <a:r>
              <a:rPr lang="en-US" i="1" dirty="0" smtClean="0"/>
              <a:t>Videos are viewable at the above sites, reflecting projects at the Personal Robotics Group, MIT, and at the robot manufacturer </a:t>
            </a:r>
            <a:r>
              <a:rPr lang="en-US" i="1" dirty="0" err="1" smtClean="0"/>
              <a:t>Jibo</a:t>
            </a:r>
            <a:r>
              <a:rPr lang="en-US" i="1" dirty="0" smtClean="0"/>
              <a:t>, Inc.</a:t>
            </a:r>
          </a:p>
          <a:p>
            <a:endParaRPr lang="en-US" dirty="0"/>
          </a:p>
          <a:p>
            <a:pPr marL="385763" indent="-385763">
              <a:buFont typeface="+mj-lt"/>
              <a:buAutoNum type="arabicPeriod"/>
            </a:pPr>
            <a:endParaRPr lang="en-US" dirty="0"/>
          </a:p>
        </p:txBody>
      </p:sp>
    </p:spTree>
    <p:extLst>
      <p:ext uri="{BB962C8B-B14F-4D97-AF65-F5344CB8AC3E}">
        <p14:creationId xmlns:p14="http://schemas.microsoft.com/office/powerpoint/2010/main" val="4153437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Cynthia Breazeal</a:t>
            </a:r>
            <a:br>
              <a:rPr lang="en-US" sz="4000" dirty="0" smtClean="0"/>
            </a:br>
            <a:endParaRPr lang="en-US" sz="4000" dirty="0"/>
          </a:p>
        </p:txBody>
      </p:sp>
      <p:sp>
        <p:nvSpPr>
          <p:cNvPr id="3" name="Content Placeholder 2"/>
          <p:cNvSpPr>
            <a:spLocks noGrp="1"/>
          </p:cNvSpPr>
          <p:nvPr>
            <p:ph idx="1"/>
          </p:nvPr>
        </p:nvSpPr>
        <p:spPr/>
        <p:txBody>
          <a:bodyPr/>
          <a:lstStyle/>
          <a:p>
            <a:r>
              <a:rPr lang="en-US" sz="2400" dirty="0" smtClean="0"/>
              <a:t>Director of Personal Robots Group, Media Lab, MIT</a:t>
            </a:r>
          </a:p>
          <a:p>
            <a:r>
              <a:rPr lang="en-US" sz="2400" dirty="0" smtClean="0"/>
              <a:t>She and her graduate students have made many varied robots in the last 10-15 years. Each has been an experiment.</a:t>
            </a:r>
          </a:p>
          <a:p>
            <a:r>
              <a:rPr lang="en-US" sz="2400" dirty="0" smtClean="0"/>
              <a:t>“She </a:t>
            </a:r>
            <a:r>
              <a:rPr lang="en-US" sz="2400" dirty="0" smtClean="0"/>
              <a:t>works to produce empathic, highly expressive robots</a:t>
            </a:r>
            <a:r>
              <a:rPr lang="en-US" sz="2400" dirty="0" smtClean="0"/>
              <a:t>.”</a:t>
            </a:r>
            <a:endParaRPr lang="en-US" sz="2400" dirty="0" smtClean="0"/>
          </a:p>
          <a:p>
            <a:pPr lvl="1"/>
            <a:r>
              <a:rPr lang="en-US" sz="2000" dirty="0" smtClean="0"/>
              <a:t>“…</a:t>
            </a:r>
            <a:r>
              <a:rPr lang="en-US" sz="2000" dirty="0" smtClean="0"/>
              <a:t>personal </a:t>
            </a:r>
            <a:r>
              <a:rPr lang="en-US" sz="2000" dirty="0"/>
              <a:t>robots that are </a:t>
            </a:r>
            <a:r>
              <a:rPr lang="en-US" sz="2000" b="1" dirty="0"/>
              <a:t>socially intelligent, interact and communicate with people in human-centric terms, work with humans as peers, and learn from people as an apprentice. </a:t>
            </a:r>
          </a:p>
          <a:p>
            <a:pPr lvl="1"/>
            <a:r>
              <a:rPr lang="en-US" sz="2000" dirty="0" smtClean="0"/>
              <a:t>“Her </a:t>
            </a:r>
            <a:r>
              <a:rPr lang="en-US" sz="2000" dirty="0"/>
              <a:t>recent work investigates the impact of social robots on </a:t>
            </a:r>
            <a:r>
              <a:rPr lang="en-US" sz="2000" b="1" dirty="0"/>
              <a:t>helping people of all ages to achieve personal goals that contribute to quality of </a:t>
            </a:r>
            <a:r>
              <a:rPr lang="en-US" sz="2000" b="1" dirty="0" smtClean="0"/>
              <a:t>life… </a:t>
            </a:r>
          </a:p>
          <a:p>
            <a:pPr lvl="1"/>
            <a:r>
              <a:rPr lang="en-US" sz="2000" dirty="0" smtClean="0"/>
              <a:t>“</a:t>
            </a:r>
            <a:r>
              <a:rPr lang="en-US" sz="2000" dirty="0" err="1" smtClean="0"/>
              <a:t>Jibo</a:t>
            </a:r>
            <a:r>
              <a:rPr lang="en-US" sz="2000" dirty="0" smtClean="0"/>
              <a:t> </a:t>
            </a:r>
            <a:r>
              <a:rPr lang="en-US" sz="2000" dirty="0"/>
              <a:t>is designed to </a:t>
            </a:r>
            <a:r>
              <a:rPr lang="en-US" sz="2000" b="1" dirty="0"/>
              <a:t>help busy families to communicate, </a:t>
            </a:r>
            <a:r>
              <a:rPr lang="en-US" sz="2000" b="1" dirty="0" smtClean="0"/>
              <a:t>coordinate, </a:t>
            </a:r>
            <a:r>
              <a:rPr lang="en-US" sz="2000" b="1" dirty="0"/>
              <a:t>and connect with loved ones </a:t>
            </a:r>
            <a:r>
              <a:rPr lang="en-US" sz="2000" dirty="0"/>
              <a:t>with greater ease, efficacy, and delight</a:t>
            </a:r>
            <a:r>
              <a:rPr lang="en-US" sz="2000" dirty="0" smtClean="0"/>
              <a:t>.”</a:t>
            </a:r>
            <a:endParaRPr lang="en-US" sz="2000" dirty="0" smtClean="0"/>
          </a:p>
          <a:p>
            <a:pPr marL="0" indent="0">
              <a:buNone/>
            </a:pPr>
            <a:r>
              <a:rPr lang="en-US" sz="1600" dirty="0" smtClean="0"/>
              <a:t>       </a:t>
            </a:r>
          </a:p>
          <a:p>
            <a:pPr marL="0" indent="0">
              <a:buNone/>
            </a:pPr>
            <a:r>
              <a:rPr lang="en-US" sz="1600" dirty="0"/>
              <a:t> </a:t>
            </a:r>
            <a:r>
              <a:rPr lang="en-US" sz="1600" dirty="0" smtClean="0"/>
              <a:t>                   From Cynthia Breazeal’s faculty bio and from </a:t>
            </a:r>
            <a:r>
              <a:rPr lang="en-US" sz="1600" dirty="0" err="1" smtClean="0"/>
              <a:t>Jibo</a:t>
            </a:r>
            <a:r>
              <a:rPr lang="en-US" sz="1600" dirty="0" smtClean="0"/>
              <a:t>, Inc. literature.</a:t>
            </a:r>
          </a:p>
          <a:p>
            <a:endParaRPr lang="en-US" dirty="0"/>
          </a:p>
        </p:txBody>
      </p:sp>
    </p:spTree>
    <p:extLst>
      <p:ext uri="{BB962C8B-B14F-4D97-AF65-F5344CB8AC3E}">
        <p14:creationId xmlns:p14="http://schemas.microsoft.com/office/powerpoint/2010/main" val="161559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04"/>
            <a:ext cx="8534400" cy="1139825"/>
          </a:xfrm>
        </p:spPr>
        <p:txBody>
          <a:bodyPr/>
          <a:lstStyle/>
          <a:p>
            <a:pPr algn="ctr"/>
            <a:r>
              <a:rPr lang="en-US" sz="3600" dirty="0" smtClean="0"/>
              <a:t>Cynthia Breazeal –From Video Interview with Wall St. Journal (Geoffrey Fowler)</a:t>
            </a:r>
            <a:endParaRPr lang="en-US" sz="3600" dirty="0"/>
          </a:p>
        </p:txBody>
      </p:sp>
      <p:sp>
        <p:nvSpPr>
          <p:cNvPr id="3" name="Content Placeholder 2"/>
          <p:cNvSpPr>
            <a:spLocks noGrp="1"/>
          </p:cNvSpPr>
          <p:nvPr>
            <p:ph idx="1"/>
          </p:nvPr>
        </p:nvSpPr>
        <p:spPr>
          <a:xfrm>
            <a:off x="457200" y="1494692"/>
            <a:ext cx="8686800" cy="5334000"/>
          </a:xfrm>
        </p:spPr>
        <p:txBody>
          <a:bodyPr/>
          <a:lstStyle/>
          <a:p>
            <a:pPr lvl="0"/>
            <a:r>
              <a:rPr lang="en-US" sz="1900" dirty="0" err="1" smtClean="0"/>
              <a:t>Jibo</a:t>
            </a:r>
            <a:r>
              <a:rPr lang="en-US" sz="1900" dirty="0" smtClean="0"/>
              <a:t>, the robot, is a relational social agent with a full character with utility, rather than an information agent that answers questions in the manner of the Siri voice system.</a:t>
            </a:r>
          </a:p>
          <a:p>
            <a:pPr lvl="0"/>
            <a:r>
              <a:rPr lang="en-US" sz="1900" dirty="0" smtClean="0"/>
              <a:t>Success depends on staying </a:t>
            </a:r>
            <a:r>
              <a:rPr lang="en-US" sz="1900" dirty="0" smtClean="0"/>
              <a:t>within a chosen set of domains that can be controlled to produce dependable, useful results (meet expectations you set up).</a:t>
            </a:r>
          </a:p>
          <a:p>
            <a:pPr lvl="0"/>
            <a:r>
              <a:rPr lang="en-US" sz="1900" dirty="0" smtClean="0"/>
              <a:t>Crowdfunding (2014, Indiegogo) goal was $100,000 -- response was $2.3 million </a:t>
            </a:r>
            <a:r>
              <a:rPr lang="en-US" sz="1900" dirty="0" smtClean="0"/>
              <a:t>raised!</a:t>
            </a:r>
            <a:endParaRPr lang="en-US" sz="1900" dirty="0" smtClean="0"/>
          </a:p>
          <a:p>
            <a:pPr lvl="0"/>
            <a:r>
              <a:rPr lang="en-US" sz="1900" dirty="0" smtClean="0"/>
              <a:t>“Family robot” organizing concept -- $600 FULL RETAIL PRICE (like smartphones)</a:t>
            </a:r>
          </a:p>
          <a:p>
            <a:pPr lvl="0"/>
            <a:r>
              <a:rPr lang="en-US" sz="1900" dirty="0" smtClean="0"/>
              <a:t>Here are some built-in robot functions come with the basic product (others are </a:t>
            </a:r>
            <a:r>
              <a:rPr lang="en-US" sz="1900" dirty="0" smtClean="0"/>
              <a:t>downloadable): </a:t>
            </a:r>
            <a:br>
              <a:rPr lang="en-US" sz="1900" dirty="0" smtClean="0"/>
            </a:br>
            <a:r>
              <a:rPr lang="en-US" sz="1900" dirty="0" smtClean="0"/>
              <a:t>-- Recognize people; </a:t>
            </a:r>
            <a:br>
              <a:rPr lang="en-US" sz="1900" dirty="0" smtClean="0"/>
            </a:br>
            <a:r>
              <a:rPr lang="en-US" sz="1900" dirty="0" smtClean="0"/>
              <a:t>-- Take pictures and videos;</a:t>
            </a:r>
            <a:br>
              <a:rPr lang="en-US" sz="1900" dirty="0" smtClean="0"/>
            </a:br>
            <a:r>
              <a:rPr lang="en-US" sz="1900" dirty="0" smtClean="0"/>
              <a:t>-- Telepresence abilities (control from outside the house environment) </a:t>
            </a:r>
            <a:r>
              <a:rPr lang="en-US" sz="1900" dirty="0" smtClean="0"/>
              <a:t>      </a:t>
            </a:r>
            <a:r>
              <a:rPr lang="en-US" sz="1900" dirty="0" smtClean="0"/>
              <a:t/>
            </a:r>
            <a:br>
              <a:rPr lang="en-US" sz="1900" dirty="0" smtClean="0"/>
            </a:br>
            <a:r>
              <a:rPr lang="en-US" sz="1900" dirty="0" smtClean="0"/>
              <a:t>-- Educate children and adults; </a:t>
            </a:r>
            <a:br>
              <a:rPr lang="en-US" sz="1900" dirty="0" smtClean="0"/>
            </a:br>
            <a:r>
              <a:rPr lang="en-US" sz="1900" dirty="0" smtClean="0"/>
              <a:t>-- </a:t>
            </a:r>
            <a:r>
              <a:rPr lang="en-US" sz="1900" dirty="0" smtClean="0"/>
              <a:t>Be an </a:t>
            </a:r>
            <a:r>
              <a:rPr lang="en-US" sz="1900" dirty="0" smtClean="0"/>
              <a:t>“</a:t>
            </a:r>
            <a:r>
              <a:rPr lang="en-US" sz="1900" b="1" dirty="0" smtClean="0"/>
              <a:t>open platform</a:t>
            </a:r>
            <a:r>
              <a:rPr lang="en-US" sz="1900" dirty="0" smtClean="0"/>
              <a:t>” to encourage 3</a:t>
            </a:r>
            <a:r>
              <a:rPr lang="en-US" sz="1900" baseline="30000" dirty="0" smtClean="0"/>
              <a:t>rd</a:t>
            </a:r>
            <a:r>
              <a:rPr lang="en-US" sz="1900" dirty="0" smtClean="0"/>
              <a:t>-parties to develop apps.</a:t>
            </a:r>
          </a:p>
          <a:p>
            <a:pPr marL="0" indent="0">
              <a:buNone/>
            </a:pPr>
            <a:r>
              <a:rPr lang="en-US" sz="1900" b="1" u="sng" dirty="0" smtClean="0">
                <a:hlinkClick r:id="rId2"/>
              </a:rPr>
              <a:t>            https://www.youtube.com/watch?v=y0OsiWTAib0</a:t>
            </a:r>
            <a:r>
              <a:rPr lang="en-US" sz="1900" b="1" dirty="0" smtClean="0"/>
              <a:t> (8:48) 1/8/15</a:t>
            </a:r>
          </a:p>
          <a:p>
            <a:endParaRPr lang="en-US" dirty="0"/>
          </a:p>
        </p:txBody>
      </p:sp>
    </p:spTree>
    <p:extLst>
      <p:ext uri="{BB962C8B-B14F-4D97-AF65-F5344CB8AC3E}">
        <p14:creationId xmlns:p14="http://schemas.microsoft.com/office/powerpoint/2010/main" val="452727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Short Review of Quaternions, Part 1 (June 2015)</a:t>
            </a:r>
            <a:br>
              <a:rPr lang="en-US" sz="3600" dirty="0" smtClean="0"/>
            </a:br>
            <a:endParaRPr lang="en-US" sz="3600" dirty="0"/>
          </a:p>
        </p:txBody>
      </p:sp>
      <p:sp>
        <p:nvSpPr>
          <p:cNvPr id="3" name="Content Placeholder 2"/>
          <p:cNvSpPr>
            <a:spLocks noGrp="1"/>
          </p:cNvSpPr>
          <p:nvPr>
            <p:ph type="subTitle" idx="1"/>
          </p:nvPr>
        </p:nvSpPr>
        <p:spPr>
          <a:xfrm>
            <a:off x="1219200" y="3276600"/>
            <a:ext cx="7848600" cy="3435350"/>
          </a:xfrm>
        </p:spPr>
        <p:txBody>
          <a:bodyPr/>
          <a:lstStyle/>
          <a:p>
            <a:endParaRPr lang="en-US" dirty="0" smtClean="0"/>
          </a:p>
          <a:p>
            <a:pPr algn="l"/>
            <a:r>
              <a:rPr lang="en-US" dirty="0" smtClean="0"/>
              <a:t>History</a:t>
            </a:r>
          </a:p>
          <a:p>
            <a:pPr algn="l"/>
            <a:r>
              <a:rPr lang="en-US" dirty="0"/>
              <a:t>Applications</a:t>
            </a:r>
          </a:p>
          <a:p>
            <a:pPr algn="l"/>
            <a:r>
              <a:rPr lang="en-US" dirty="0" smtClean="0"/>
              <a:t>Definition and Theory</a:t>
            </a:r>
            <a:endParaRPr lang="en-US" dirty="0" smtClean="0"/>
          </a:p>
          <a:p>
            <a:pPr algn="l"/>
            <a:r>
              <a:rPr lang="en-US" dirty="0" smtClean="0"/>
              <a:t>Brief </a:t>
            </a:r>
            <a:r>
              <a:rPr lang="en-US" dirty="0" smtClean="0"/>
              <a:t>Math Update Since June 2015 Presentation</a:t>
            </a:r>
            <a:endParaRPr lang="en-US" dirty="0"/>
          </a:p>
        </p:txBody>
      </p:sp>
    </p:spTree>
    <p:extLst>
      <p:ext uri="{BB962C8B-B14F-4D97-AF65-F5344CB8AC3E}">
        <p14:creationId xmlns:p14="http://schemas.microsoft.com/office/powerpoint/2010/main" val="2870211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91188"/>
            <a:ext cx="6553200" cy="982844"/>
          </a:xfrm>
        </p:spPr>
        <p:txBody>
          <a:bodyPr>
            <a:noAutofit/>
          </a:bodyPr>
          <a:lstStyle/>
          <a:p>
            <a:pPr algn="ctr"/>
            <a:r>
              <a:rPr lang="en-US" sz="2800" dirty="0"/>
              <a:t>History Overview – Quaternions vs </a:t>
            </a:r>
            <a:r>
              <a:rPr lang="en-US" sz="2800" dirty="0" smtClean="0"/>
              <a:t>Vectors</a:t>
            </a:r>
            <a:br>
              <a:rPr lang="en-US" sz="2800" dirty="0" smtClean="0"/>
            </a:br>
            <a:endParaRPr lang="en-US" sz="2800" dirty="0"/>
          </a:p>
        </p:txBody>
      </p:sp>
      <p:sp>
        <p:nvSpPr>
          <p:cNvPr id="4" name="Oval 3"/>
          <p:cNvSpPr/>
          <p:nvPr/>
        </p:nvSpPr>
        <p:spPr>
          <a:xfrm>
            <a:off x="2286000" y="2226419"/>
            <a:ext cx="3224720" cy="3031382"/>
          </a:xfrm>
          <a:prstGeom prst="ellipse">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7774" y="2687823"/>
            <a:ext cx="1131752" cy="7441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Expansion of Quaternions</a:t>
            </a:r>
          </a:p>
        </p:txBody>
      </p:sp>
      <p:sp>
        <p:nvSpPr>
          <p:cNvPr id="7" name="Rectangle 6"/>
          <p:cNvSpPr/>
          <p:nvPr/>
        </p:nvSpPr>
        <p:spPr>
          <a:xfrm>
            <a:off x="1924557" y="3593153"/>
            <a:ext cx="1047244" cy="64430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Hamilton, </a:t>
            </a:r>
            <a:r>
              <a:rPr lang="en-US" sz="1200" dirty="0" err="1">
                <a:latin typeface="Calibri" panose="020F0502020204030204" pitchFamily="34" charset="0"/>
              </a:rPr>
              <a:t>Grassman</a:t>
            </a:r>
            <a:endParaRPr lang="en-US" sz="1200" dirty="0">
              <a:latin typeface="Calibri" panose="020F0502020204030204" pitchFamily="34" charset="0"/>
            </a:endParaRPr>
          </a:p>
        </p:txBody>
      </p:sp>
      <p:sp>
        <p:nvSpPr>
          <p:cNvPr id="10" name="Rectangle 9"/>
          <p:cNvSpPr/>
          <p:nvPr/>
        </p:nvSpPr>
        <p:spPr>
          <a:xfrm>
            <a:off x="5426273" y="3658131"/>
            <a:ext cx="8572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panose="020F0502020204030204" pitchFamily="34" charset="0"/>
              </a:rPr>
              <a:t>1910</a:t>
            </a:r>
          </a:p>
        </p:txBody>
      </p:sp>
      <p:sp>
        <p:nvSpPr>
          <p:cNvPr id="11" name="Rectangle 10"/>
          <p:cNvSpPr/>
          <p:nvPr/>
        </p:nvSpPr>
        <p:spPr>
          <a:xfrm>
            <a:off x="3542134" y="5179925"/>
            <a:ext cx="754198"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panose="020F0502020204030204" pitchFamily="34" charset="0"/>
              </a:rPr>
              <a:t>1985</a:t>
            </a:r>
          </a:p>
        </p:txBody>
      </p:sp>
      <p:sp>
        <p:nvSpPr>
          <p:cNvPr id="12" name="Rectangle 11"/>
          <p:cNvSpPr/>
          <p:nvPr/>
        </p:nvSpPr>
        <p:spPr>
          <a:xfrm>
            <a:off x="3491007" y="2006037"/>
            <a:ext cx="1355661" cy="65083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Clifford, Gibbs, Heaviside</a:t>
            </a:r>
          </a:p>
        </p:txBody>
      </p:sp>
      <p:sp>
        <p:nvSpPr>
          <p:cNvPr id="13" name="Rectangle 12"/>
          <p:cNvSpPr/>
          <p:nvPr/>
        </p:nvSpPr>
        <p:spPr>
          <a:xfrm>
            <a:off x="4286251" y="2848987"/>
            <a:ext cx="1878986" cy="7441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The Grand Debate</a:t>
            </a:r>
          </a:p>
          <a:p>
            <a:pPr algn="ctr"/>
            <a:r>
              <a:rPr lang="en-US" sz="1200" dirty="0">
                <a:latin typeface="Calibri" panose="020F0502020204030204" pitchFamily="34" charset="0"/>
              </a:rPr>
              <a:t>Expansion of Vectors</a:t>
            </a:r>
          </a:p>
          <a:p>
            <a:pPr algn="ctr"/>
            <a:r>
              <a:rPr lang="en-US" sz="1200" dirty="0">
                <a:latin typeface="Calibri" panose="020F0502020204030204" pitchFamily="34" charset="0"/>
              </a:rPr>
              <a:t>Contraction of Quaternions</a:t>
            </a:r>
          </a:p>
          <a:p>
            <a:pPr algn="ctr"/>
            <a:r>
              <a:rPr lang="en-US" sz="1200" dirty="0">
                <a:latin typeface="Calibri" panose="020F0502020204030204" pitchFamily="34" charset="0"/>
              </a:rPr>
              <a:t>Recognition of </a:t>
            </a:r>
            <a:r>
              <a:rPr lang="en-US" sz="1200" dirty="0" err="1">
                <a:latin typeface="Calibri" panose="020F0502020204030204" pitchFamily="34" charset="0"/>
              </a:rPr>
              <a:t>Grassmann</a:t>
            </a:r>
            <a:endParaRPr lang="en-US" sz="1200" dirty="0">
              <a:latin typeface="Calibri" panose="020F0502020204030204" pitchFamily="34" charset="0"/>
            </a:endParaRPr>
          </a:p>
        </p:txBody>
      </p:sp>
      <p:sp>
        <p:nvSpPr>
          <p:cNvPr id="14" name="Rectangle 13"/>
          <p:cNvSpPr/>
          <p:nvPr/>
        </p:nvSpPr>
        <p:spPr>
          <a:xfrm>
            <a:off x="2871638" y="4457842"/>
            <a:ext cx="1047595" cy="5984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New Uses of Quaternions</a:t>
            </a:r>
          </a:p>
        </p:txBody>
      </p:sp>
      <p:sp>
        <p:nvSpPr>
          <p:cNvPr id="15" name="Rectangle 14"/>
          <p:cNvSpPr/>
          <p:nvPr/>
        </p:nvSpPr>
        <p:spPr>
          <a:xfrm>
            <a:off x="4290204" y="4283971"/>
            <a:ext cx="1139047" cy="61352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rPr>
              <a:t>Minimal Activity with Quaternions</a:t>
            </a:r>
          </a:p>
        </p:txBody>
      </p:sp>
      <p:sp>
        <p:nvSpPr>
          <p:cNvPr id="16" name="Rectangle 15"/>
          <p:cNvSpPr/>
          <p:nvPr/>
        </p:nvSpPr>
        <p:spPr>
          <a:xfrm>
            <a:off x="2406126" y="4993446"/>
            <a:ext cx="754198"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panose="020F0502020204030204" pitchFamily="34" charset="0"/>
              </a:rPr>
              <a:t>2015</a:t>
            </a:r>
          </a:p>
        </p:txBody>
      </p:sp>
      <p:sp>
        <p:nvSpPr>
          <p:cNvPr id="18" name="Right Arrow 17"/>
          <p:cNvSpPr/>
          <p:nvPr/>
        </p:nvSpPr>
        <p:spPr>
          <a:xfrm rot="18700173">
            <a:off x="1558800" y="3145611"/>
            <a:ext cx="647669" cy="27445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78180" y="4397852"/>
            <a:ext cx="514350" cy="5143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65236" y="2175784"/>
            <a:ext cx="1785197" cy="854080"/>
          </a:xfrm>
          <a:prstGeom prst="rect">
            <a:avLst/>
          </a:prstGeom>
          <a:noFill/>
        </p:spPr>
        <p:txBody>
          <a:bodyPr wrap="square" rtlCol="0">
            <a:spAutoFit/>
          </a:bodyPr>
          <a:lstStyle/>
          <a:p>
            <a:pPr algn="ctr"/>
            <a:r>
              <a:rPr lang="en-US" sz="2475" dirty="0">
                <a:latin typeface="Calibri" panose="020F0502020204030204" pitchFamily="34" charset="0"/>
              </a:rPr>
              <a:t>TIME CIRCLE </a:t>
            </a:r>
          </a:p>
          <a:p>
            <a:pPr algn="ctr"/>
            <a:r>
              <a:rPr lang="en-US" sz="2475" dirty="0">
                <a:latin typeface="Calibri" panose="020F0502020204030204" pitchFamily="34" charset="0"/>
              </a:rPr>
              <a:t>1840-2015</a:t>
            </a:r>
          </a:p>
        </p:txBody>
      </p:sp>
      <p:sp>
        <p:nvSpPr>
          <p:cNvPr id="22" name="Right Arrow 21"/>
          <p:cNvSpPr/>
          <p:nvPr/>
        </p:nvSpPr>
        <p:spPr>
          <a:xfrm rot="8205382">
            <a:off x="5531063" y="4236850"/>
            <a:ext cx="647669" cy="27445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83142" y="1977959"/>
            <a:ext cx="754198"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Calibri" panose="020F0502020204030204" pitchFamily="34" charset="0"/>
              </a:rPr>
              <a:t>1880</a:t>
            </a:r>
          </a:p>
        </p:txBody>
      </p:sp>
      <p:sp>
        <p:nvSpPr>
          <p:cNvPr id="20" name="Rectangle 19"/>
          <p:cNvSpPr/>
          <p:nvPr/>
        </p:nvSpPr>
        <p:spPr>
          <a:xfrm>
            <a:off x="1600200" y="4284375"/>
            <a:ext cx="911556"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alibri" panose="020F0502020204030204" pitchFamily="34" charset="0"/>
              </a:rPr>
              <a:t>1840</a:t>
            </a:r>
          </a:p>
          <a:p>
            <a:pPr algn="ctr"/>
            <a:r>
              <a:rPr lang="en-US" b="1" dirty="0">
                <a:solidFill>
                  <a:srgbClr val="002060"/>
                </a:solidFill>
                <a:latin typeface="Calibri" panose="020F0502020204030204" pitchFamily="34" charset="0"/>
              </a:rPr>
              <a:t>START</a:t>
            </a:r>
          </a:p>
        </p:txBody>
      </p:sp>
    </p:spTree>
    <p:extLst>
      <p:ext uri="{BB962C8B-B14F-4D97-AF65-F5344CB8AC3E}">
        <p14:creationId xmlns:p14="http://schemas.microsoft.com/office/powerpoint/2010/main" val="3941678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1286575"/>
              </p:ext>
            </p:extLst>
          </p:nvPr>
        </p:nvGraphicFramePr>
        <p:xfrm>
          <a:off x="1528764" y="1846791"/>
          <a:ext cx="6126277" cy="4053117"/>
        </p:xfrm>
        <a:graphic>
          <a:graphicData uri="http://schemas.openxmlformats.org/drawingml/2006/table">
            <a:tbl>
              <a:tblPr firstRow="1" firstCol="1" bandRow="1">
                <a:tableStyleId>{5C22544A-7EE6-4342-B048-85BDC9FD1C3A}</a:tableStyleId>
              </a:tblPr>
              <a:tblGrid>
                <a:gridCol w="409511"/>
                <a:gridCol w="1002482"/>
                <a:gridCol w="4714284"/>
              </a:tblGrid>
              <a:tr h="366903">
                <a:tc>
                  <a:txBody>
                    <a:bodyPr/>
                    <a:lstStyle/>
                    <a:p>
                      <a:pPr marL="0" marR="0" algn="ctr">
                        <a:lnSpc>
                          <a:spcPct val="107000"/>
                        </a:lnSpc>
                        <a:spcBef>
                          <a:spcPts val="0"/>
                        </a:spcBef>
                        <a:spcAft>
                          <a:spcPts val="0"/>
                        </a:spcAft>
                      </a:pPr>
                      <a:r>
                        <a:rPr lang="en-US" sz="1100" dirty="0" smtClean="0">
                          <a:effectLst/>
                        </a:rPr>
                        <a:t>Per-</a:t>
                      </a:r>
                      <a:r>
                        <a:rPr lang="en-US" sz="1100" dirty="0" err="1" smtClean="0">
                          <a:effectLst/>
                        </a:rPr>
                        <a:t>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gn="ctr">
                        <a:lnSpc>
                          <a:spcPct val="107000"/>
                        </a:lnSpc>
                        <a:spcBef>
                          <a:spcPts val="0"/>
                        </a:spcBef>
                        <a:spcAft>
                          <a:spcPts val="0"/>
                        </a:spcAft>
                      </a:pPr>
                      <a:r>
                        <a:rPr lang="en-US" sz="1600" dirty="0">
                          <a:effectLst/>
                        </a:rPr>
                        <a:t>Era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gn="ctr">
                        <a:lnSpc>
                          <a:spcPct val="107000"/>
                        </a:lnSpc>
                        <a:spcBef>
                          <a:spcPts val="0"/>
                        </a:spcBef>
                        <a:spcAft>
                          <a:spcPts val="0"/>
                        </a:spcAft>
                      </a:pPr>
                      <a:r>
                        <a:rPr lang="en-US" sz="1600" dirty="0">
                          <a:effectLst/>
                        </a:rPr>
                        <a:t>Personalities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r>
              <a:tr h="587074">
                <a:tc>
                  <a:txBody>
                    <a:bodyPr/>
                    <a:lstStyle/>
                    <a:p>
                      <a:pPr marL="0" marR="0" algn="ct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Mid-19</a:t>
                      </a:r>
                      <a:r>
                        <a:rPr lang="en-US" sz="1200" baseline="30000" dirty="0">
                          <a:effectLst/>
                          <a:latin typeface="Calibri" panose="020F0502020204030204" pitchFamily="34" charset="0"/>
                        </a:rPr>
                        <a:t>th</a:t>
                      </a:r>
                      <a:r>
                        <a:rPr lang="en-US" sz="1200" dirty="0">
                          <a:effectLst/>
                          <a:latin typeface="Calibri" panose="020F0502020204030204" pitchFamily="34" charset="0"/>
                        </a:rPr>
                        <a:t> 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Wm. Hamilton (1843), </a:t>
                      </a:r>
                      <a:r>
                        <a:rPr lang="en-US" sz="1200" dirty="0" err="1">
                          <a:effectLst/>
                          <a:latin typeface="Calibri" panose="020F0502020204030204" pitchFamily="34" charset="0"/>
                        </a:rPr>
                        <a:t>Robt</a:t>
                      </a:r>
                      <a:r>
                        <a:rPr lang="en-US" sz="1200" dirty="0">
                          <a:effectLst/>
                          <a:latin typeface="Calibri" panose="020F0502020204030204" pitchFamily="34" charset="0"/>
                        </a:rPr>
                        <a:t>. Graves (1843), </a:t>
                      </a:r>
                      <a:endParaRPr lang="en-US" sz="1200" dirty="0" smtClean="0">
                        <a:effectLst/>
                        <a:latin typeface="Calibri" panose="020F0502020204030204" pitchFamily="34" charset="0"/>
                      </a:endParaRPr>
                    </a:p>
                    <a:p>
                      <a:pPr marL="0" marR="0">
                        <a:lnSpc>
                          <a:spcPct val="107000"/>
                        </a:lnSpc>
                        <a:spcBef>
                          <a:spcPts val="0"/>
                        </a:spcBef>
                        <a:spcAft>
                          <a:spcPts val="0"/>
                        </a:spcAft>
                      </a:pPr>
                      <a:r>
                        <a:rPr lang="en-US" sz="1200" dirty="0" smtClean="0">
                          <a:effectLst/>
                          <a:latin typeface="Calibri" panose="020F0502020204030204" pitchFamily="34" charset="0"/>
                        </a:rPr>
                        <a:t>Hermann </a:t>
                      </a:r>
                      <a:r>
                        <a:rPr lang="en-US" sz="1200" dirty="0" err="1">
                          <a:effectLst/>
                          <a:latin typeface="Calibri" panose="020F0502020204030204" pitchFamily="34" charset="0"/>
                        </a:rPr>
                        <a:t>Grassmann</a:t>
                      </a:r>
                      <a:r>
                        <a:rPr lang="en-US" sz="1200" dirty="0">
                          <a:effectLst/>
                          <a:latin typeface="Calibri" panose="020F0502020204030204" pitchFamily="34" charset="0"/>
                        </a:rPr>
                        <a:t> (1832, 1840, 1844), </a:t>
                      </a:r>
                      <a:r>
                        <a:rPr lang="en-US" sz="1200" dirty="0" err="1">
                          <a:effectLst/>
                          <a:latin typeface="Calibri" panose="020F0502020204030204" pitchFamily="34" charset="0"/>
                        </a:rPr>
                        <a:t>Olinde</a:t>
                      </a:r>
                      <a:r>
                        <a:rPr lang="en-US" sz="1200" dirty="0">
                          <a:effectLst/>
                          <a:latin typeface="Calibri" panose="020F0502020204030204" pitchFamily="34" charset="0"/>
                        </a:rPr>
                        <a:t> Rodrigues (1840</a:t>
                      </a:r>
                      <a:r>
                        <a:rPr lang="en-US" sz="1200" dirty="0" smtClean="0">
                          <a:effectLst/>
                          <a:latin typeface="Calibri" panose="020F0502020204030204" pitchFamily="34" charset="0"/>
                        </a:rPr>
                        <a:t>)</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Ada Lovelace (1843)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r>
              <a:tr h="652889">
                <a:tc>
                  <a:txBody>
                    <a:bodyPr/>
                    <a:lstStyle/>
                    <a:p>
                      <a:pPr marL="0" marR="0" algn="ct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2</a:t>
                      </a:r>
                      <a:r>
                        <a:rPr lang="en-US" sz="1200" baseline="30000" dirty="0">
                          <a:effectLst/>
                          <a:latin typeface="Calibri" panose="020F0502020204030204" pitchFamily="34" charset="0"/>
                        </a:rPr>
                        <a:t>nd</a:t>
                      </a:r>
                      <a:r>
                        <a:rPr lang="en-US" sz="1200" dirty="0">
                          <a:effectLst/>
                          <a:latin typeface="Calibri" panose="020F0502020204030204" pitchFamily="34" charset="0"/>
                        </a:rPr>
                        <a:t> half 19</a:t>
                      </a:r>
                      <a:r>
                        <a:rPr lang="en-US" sz="1200" baseline="30000" dirty="0">
                          <a:effectLst/>
                          <a:latin typeface="Calibri" panose="020F0502020204030204" pitchFamily="34" charset="0"/>
                        </a:rPr>
                        <a:t>th</a:t>
                      </a:r>
                      <a:r>
                        <a:rPr lang="en-US" sz="1200" dirty="0">
                          <a:effectLst/>
                          <a:latin typeface="Calibri" panose="020F0502020204030204" pitchFamily="34" charset="0"/>
                        </a:rPr>
                        <a:t> 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rPr>
                        <a:t>Benjamin Peirce (1870), Charles Sanders Peirce (1882), </a:t>
                      </a:r>
                      <a:br>
                        <a:rPr lang="en-US" sz="1200" dirty="0">
                          <a:effectLst/>
                          <a:latin typeface="Calibri" panose="020F0502020204030204" pitchFamily="34" charset="0"/>
                        </a:rPr>
                      </a:br>
                      <a:r>
                        <a:rPr lang="en-US" sz="1200" dirty="0">
                          <a:effectLst/>
                          <a:latin typeface="Calibri" panose="020F0502020204030204" pitchFamily="34" charset="0"/>
                        </a:rPr>
                        <a:t>Peter </a:t>
                      </a:r>
                      <a:r>
                        <a:rPr lang="en-US" sz="1200" dirty="0" err="1">
                          <a:effectLst/>
                          <a:latin typeface="Calibri" panose="020F0502020204030204" pitchFamily="34" charset="0"/>
                        </a:rPr>
                        <a:t>Tait</a:t>
                      </a:r>
                      <a:r>
                        <a:rPr lang="en-US" sz="1200" dirty="0">
                          <a:effectLst/>
                          <a:latin typeface="Calibri" panose="020F0502020204030204" pitchFamily="34" charset="0"/>
                        </a:rPr>
                        <a:t> (</a:t>
                      </a:r>
                      <a:r>
                        <a:rPr lang="en-US" sz="1200" dirty="0" smtClean="0">
                          <a:effectLst/>
                          <a:latin typeface="Calibri" panose="020F0502020204030204" pitchFamily="34" charset="0"/>
                        </a:rPr>
                        <a:t>1867), </a:t>
                      </a:r>
                      <a:r>
                        <a:rPr lang="en-US" sz="1200" dirty="0">
                          <a:effectLst/>
                          <a:latin typeface="Calibri" panose="020F0502020204030204" pitchFamily="34" charset="0"/>
                        </a:rPr>
                        <a:t>Clerk Maxwell (1873), (Josiah) Willard Gibbs (</a:t>
                      </a:r>
                      <a:r>
                        <a:rPr lang="en-US" sz="1200" dirty="0" smtClean="0">
                          <a:effectLst/>
                          <a:latin typeface="Calibri" panose="020F0502020204030204" pitchFamily="34" charset="0"/>
                        </a:rPr>
                        <a:t>1880-1884), Oliver </a:t>
                      </a:r>
                      <a:r>
                        <a:rPr lang="en-US" sz="1200" dirty="0">
                          <a:effectLst/>
                          <a:latin typeface="Calibri" panose="020F0502020204030204" pitchFamily="34" charset="0"/>
                        </a:rPr>
                        <a:t>Heaviside (1893), Wm. Clifford (1879</a:t>
                      </a:r>
                      <a:r>
                        <a:rPr lang="en-US" sz="1200" dirty="0" smtClean="0">
                          <a:effectLst/>
                          <a:latin typeface="Calibri" panose="020F0502020204030204" pitchFamily="34" charset="0"/>
                        </a:rPr>
                        <a:t>), Felix Klein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B w="12700" cap="flat" cmpd="sng" algn="ctr">
                      <a:solidFill>
                        <a:schemeClr val="tx1"/>
                      </a:solidFill>
                      <a:prstDash val="solid"/>
                      <a:round/>
                      <a:headEnd type="none" w="med" len="med"/>
                      <a:tailEnd type="none" w="med" len="med"/>
                    </a:lnB>
                  </a:tcPr>
                </a:tc>
              </a:tr>
              <a:tr h="587074">
                <a:tc>
                  <a:txBody>
                    <a:bodyPr/>
                    <a:lstStyle/>
                    <a:p>
                      <a:pPr marL="0" marR="0" algn="ct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1</a:t>
                      </a:r>
                      <a:r>
                        <a:rPr lang="en-US" sz="1200" baseline="30000" dirty="0">
                          <a:effectLst/>
                          <a:latin typeface="Calibri" panose="020F0502020204030204" pitchFamily="34" charset="0"/>
                        </a:rPr>
                        <a:t>st</a:t>
                      </a:r>
                      <a:r>
                        <a:rPr lang="en-US" sz="1200" dirty="0">
                          <a:effectLst/>
                          <a:latin typeface="Calibri" panose="020F0502020204030204" pitchFamily="34" charset="0"/>
                        </a:rPr>
                        <a:t> Half 20</a:t>
                      </a:r>
                      <a:r>
                        <a:rPr lang="en-US" sz="1200" baseline="30000" dirty="0">
                          <a:effectLst/>
                          <a:latin typeface="Calibri" panose="020F0502020204030204" pitchFamily="34" charset="0"/>
                        </a:rPr>
                        <a:t>th</a:t>
                      </a:r>
                      <a:r>
                        <a:rPr lang="en-US" sz="1200" dirty="0">
                          <a:effectLst/>
                          <a:latin typeface="Calibri" panose="020F0502020204030204" pitchFamily="34" charset="0"/>
                        </a:rPr>
                        <a:t> 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dirty="0">
                          <a:effectLst/>
                          <a:latin typeface="Calibri" panose="020F0502020204030204" pitchFamily="34" charset="0"/>
                        </a:rPr>
                        <a:t>Jean Piaget (</a:t>
                      </a:r>
                      <a:r>
                        <a:rPr lang="en-US" sz="1200" dirty="0" smtClean="0">
                          <a:effectLst/>
                          <a:latin typeface="Calibri" panose="020F0502020204030204" pitchFamily="34" charset="0"/>
                        </a:rPr>
                        <a:t>1918), </a:t>
                      </a:r>
                      <a:r>
                        <a:rPr lang="en-US" sz="1200" dirty="0">
                          <a:effectLst/>
                          <a:latin typeface="Calibri" panose="020F0502020204030204" pitchFamily="34" charset="0"/>
                        </a:rPr>
                        <a:t>Wolfgang Pauli (1927), Paul Dirac (1930, 1931), </a:t>
                      </a:r>
                    </a:p>
                    <a:p>
                      <a:pPr marL="0" marR="0">
                        <a:lnSpc>
                          <a:spcPct val="107000"/>
                        </a:lnSpc>
                        <a:spcBef>
                          <a:spcPts val="0"/>
                        </a:spcBef>
                        <a:spcAft>
                          <a:spcPts val="0"/>
                        </a:spcAft>
                      </a:pPr>
                      <a:r>
                        <a:rPr lang="en-US" sz="1200" dirty="0">
                          <a:effectLst/>
                          <a:latin typeface="Calibri" panose="020F0502020204030204" pitchFamily="34" charset="0"/>
                        </a:rPr>
                        <a:t>E.T. Whittaker (1904, 1943), L. L. Whyte (1954</a:t>
                      </a:r>
                      <a:r>
                        <a:rPr lang="en-US" sz="1200" dirty="0" smtClean="0">
                          <a:effectLst/>
                          <a:latin typeface="Calibri" panose="020F0502020204030204" pitchFamily="34" charset="0"/>
                        </a:rPr>
                        <a:t>), Nicolas</a:t>
                      </a:r>
                      <a:r>
                        <a:rPr lang="en-US" sz="1200" baseline="0" dirty="0" smtClean="0">
                          <a:effectLst/>
                          <a:latin typeface="Calibri" panose="020F0502020204030204" pitchFamily="34" charset="0"/>
                        </a:rPr>
                        <a:t> Tesla, E.B. Wilson (1901)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T w="12700" cap="flat" cmpd="sng" algn="ctr">
                      <a:solidFill>
                        <a:schemeClr val="tx1"/>
                      </a:solidFill>
                      <a:prstDash val="solid"/>
                      <a:round/>
                      <a:headEnd type="none" w="med" len="med"/>
                      <a:tailEnd type="none" w="med" len="med"/>
                    </a:lnT>
                  </a:tcPr>
                </a:tc>
              </a:tr>
              <a:tr h="587074">
                <a:tc>
                  <a:txBody>
                    <a:bodyPr/>
                    <a:lstStyle/>
                    <a:p>
                      <a:pPr marL="0" marR="0" algn="ctr">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2</a:t>
                      </a:r>
                      <a:r>
                        <a:rPr lang="en-US" sz="1200" baseline="30000" dirty="0">
                          <a:effectLst/>
                          <a:latin typeface="Calibri" panose="020F0502020204030204" pitchFamily="34" charset="0"/>
                        </a:rPr>
                        <a:t>nd</a:t>
                      </a:r>
                      <a:r>
                        <a:rPr lang="en-US" sz="1200" dirty="0">
                          <a:effectLst/>
                          <a:latin typeface="Calibri" panose="020F0502020204030204" pitchFamily="34" charset="0"/>
                        </a:rPr>
                        <a:t> half 20</a:t>
                      </a:r>
                      <a:r>
                        <a:rPr lang="en-US" sz="1200" baseline="30000" dirty="0">
                          <a:effectLst/>
                          <a:latin typeface="Calibri" panose="020F0502020204030204" pitchFamily="34" charset="0"/>
                        </a:rPr>
                        <a:t>th</a:t>
                      </a:r>
                      <a:r>
                        <a:rPr lang="en-US" sz="1200" dirty="0">
                          <a:effectLst/>
                          <a:latin typeface="Calibri" panose="020F0502020204030204" pitchFamily="34" charset="0"/>
                        </a:rPr>
                        <a:t> 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rPr>
                        <a:t>David </a:t>
                      </a:r>
                      <a:r>
                        <a:rPr lang="en-US" sz="1200" dirty="0" err="1" smtClean="0">
                          <a:effectLst/>
                          <a:latin typeface="Calibri" panose="020F0502020204030204" pitchFamily="34" charset="0"/>
                        </a:rPr>
                        <a:t>Hestenes</a:t>
                      </a:r>
                      <a:r>
                        <a:rPr lang="en-US" sz="1200" dirty="0" smtClean="0">
                          <a:effectLst/>
                          <a:latin typeface="Calibri" panose="020F0502020204030204" pitchFamily="34" charset="0"/>
                        </a:rPr>
                        <a:t> (1966,</a:t>
                      </a:r>
                      <a:r>
                        <a:rPr lang="en-US" sz="1200" baseline="0" dirty="0" smtClean="0">
                          <a:effectLst/>
                          <a:latin typeface="Calibri" panose="020F0502020204030204" pitchFamily="34" charset="0"/>
                        </a:rPr>
                        <a:t> 1987</a:t>
                      </a:r>
                      <a:r>
                        <a:rPr lang="en-US" sz="1200" dirty="0" smtClean="0">
                          <a:effectLst/>
                          <a:latin typeface="Calibri" panose="020F0502020204030204" pitchFamily="34" charset="0"/>
                        </a:rPr>
                        <a:t>), Ken </a:t>
                      </a:r>
                      <a:r>
                        <a:rPr lang="en-US" sz="1200" dirty="0" err="1">
                          <a:effectLst/>
                          <a:latin typeface="Calibri" panose="020F0502020204030204" pitchFamily="34" charset="0"/>
                        </a:rPr>
                        <a:t>Shoemake</a:t>
                      </a:r>
                      <a:r>
                        <a:rPr lang="en-US" sz="1200" dirty="0">
                          <a:effectLst/>
                          <a:latin typeface="Calibri" panose="020F0502020204030204" pitchFamily="34" charset="0"/>
                        </a:rPr>
                        <a:t> (1985), </a:t>
                      </a:r>
                      <a:endParaRPr lang="en-US" sz="1200" dirty="0" smtClean="0">
                        <a:effectLst/>
                        <a:latin typeface="Calibri" panose="020F050202020403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latin typeface="Calibri" panose="020F0502020204030204" pitchFamily="34" charset="0"/>
                        </a:rPr>
                        <a:t>Karl </a:t>
                      </a:r>
                      <a:r>
                        <a:rPr lang="en-US" sz="1200" dirty="0" err="1">
                          <a:effectLst/>
                          <a:latin typeface="Calibri" panose="020F0502020204030204" pitchFamily="34" charset="0"/>
                        </a:rPr>
                        <a:t>Pribram</a:t>
                      </a:r>
                      <a:r>
                        <a:rPr lang="en-US" sz="1200" dirty="0">
                          <a:effectLst/>
                          <a:latin typeface="Calibri" panose="020F0502020204030204" pitchFamily="34" charset="0"/>
                        </a:rPr>
                        <a:t> (1986), John Baez (2001</a:t>
                      </a:r>
                      <a:r>
                        <a:rPr lang="en-US" sz="1200" dirty="0" smtClean="0">
                          <a:effectLst/>
                          <a:latin typeface="Calibri" panose="020F0502020204030204" pitchFamily="34" charset="0"/>
                        </a:rPr>
                        <a:t>), NASA, Ben Goertzel (2007</a:t>
                      </a:r>
                      <a:r>
                        <a:rPr lang="en-US" sz="1200" dirty="0" smtClean="0">
                          <a:effectLst/>
                          <a:latin typeface="Calibri" panose="020F0502020204030204" pitchFamily="34" charset="0"/>
                        </a:rPr>
                        <a:t>),</a:t>
                      </a:r>
                      <a:br>
                        <a:rPr lang="en-US" sz="1200" dirty="0" smtClean="0">
                          <a:effectLst/>
                          <a:latin typeface="Calibri" panose="020F0502020204030204" pitchFamily="34" charset="0"/>
                        </a:rPr>
                      </a:br>
                      <a:r>
                        <a:rPr lang="en-US" sz="1200" dirty="0" smtClean="0">
                          <a:effectLst/>
                          <a:latin typeface="Calibri" panose="020F0502020204030204" pitchFamily="34" charset="0"/>
                        </a:rPr>
                        <a:t>Jack </a:t>
                      </a:r>
                      <a:r>
                        <a:rPr lang="en-US" sz="1200" dirty="0" err="1" smtClean="0">
                          <a:effectLst/>
                          <a:latin typeface="Calibri" panose="020F0502020204030204" pitchFamily="34" charset="0"/>
                        </a:rPr>
                        <a:t>Kuipers</a:t>
                      </a:r>
                      <a:r>
                        <a:rPr lang="en-US" sz="1200" dirty="0" smtClean="0">
                          <a:effectLst/>
                          <a:latin typeface="Calibri" panose="020F0502020204030204" pitchFamily="34" charset="0"/>
                        </a:rPr>
                        <a:t> (1960s-1990s)</a:t>
                      </a:r>
                      <a:endParaRPr lang="en-US" sz="1200" dirty="0" smtClean="0">
                        <a:effectLst/>
                        <a:latin typeface="Calibri" panose="020F0502020204030204" pitchFamily="34"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B w="12700" cap="flat" cmpd="sng" algn="ctr">
                      <a:solidFill>
                        <a:schemeClr val="tx1"/>
                      </a:solidFill>
                      <a:prstDash val="solid"/>
                      <a:round/>
                      <a:headEnd type="none" w="med" len="med"/>
                      <a:tailEnd type="none" w="med" len="med"/>
                    </a:lnB>
                  </a:tcPr>
                </a:tc>
              </a:tr>
              <a:tr h="432002">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a:effectLst/>
                          <a:latin typeface="Calibri" panose="020F0502020204030204" pitchFamily="34" charset="0"/>
                        </a:rPr>
                        <a:t>Historians of Math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dirty="0">
                          <a:effectLst/>
                          <a:latin typeface="Calibri" panose="020F0502020204030204" pitchFamily="34" charset="0"/>
                        </a:rPr>
                        <a:t>Michael Crowe (1967), Daniel Cohen (2007), Simon </a:t>
                      </a:r>
                      <a:r>
                        <a:rPr lang="en-US" sz="1200" dirty="0" err="1">
                          <a:effectLst/>
                          <a:latin typeface="Calibri" panose="020F0502020204030204" pitchFamily="34" charset="0"/>
                        </a:rPr>
                        <a:t>Altmann</a:t>
                      </a:r>
                      <a:r>
                        <a:rPr lang="en-US" sz="1200" dirty="0">
                          <a:effectLst/>
                          <a:latin typeface="Calibri" panose="020F0502020204030204" pitchFamily="34" charset="0"/>
                        </a:rPr>
                        <a:t> (1986)</a:t>
                      </a:r>
                    </a:p>
                    <a:p>
                      <a:pPr marL="0" marR="0">
                        <a:lnSpc>
                          <a:spcPct val="107000"/>
                        </a:lnSpc>
                        <a:spcBef>
                          <a:spcPts val="0"/>
                        </a:spcBef>
                        <a:spcAft>
                          <a:spcPts val="0"/>
                        </a:spcAft>
                      </a:pPr>
                      <a:r>
                        <a:rPr lang="en-US" sz="1200" dirty="0">
                          <a:effectLst/>
                          <a:latin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T w="12700" cap="flat" cmpd="sng" algn="ctr">
                      <a:solidFill>
                        <a:schemeClr val="tx1"/>
                      </a:solidFill>
                      <a:prstDash val="solid"/>
                      <a:round/>
                      <a:headEnd type="none" w="med" len="med"/>
                      <a:tailEnd type="none" w="med" len="med"/>
                    </a:lnT>
                  </a:tcPr>
                </a:tc>
              </a:tr>
              <a:tr h="652889">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a:effectLst/>
                          <a:latin typeface="Calibri" panose="020F0502020204030204" pitchFamily="34" charset="0"/>
                        </a:rPr>
                        <a:t>Philosophers and Educators of Math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200" dirty="0">
                          <a:effectLst/>
                          <a:latin typeface="Calibri" panose="020F0502020204030204" pitchFamily="34" charset="0"/>
                        </a:rPr>
                        <a:t>Ronald Anderson (1992), Andrew Hanson (2006), </a:t>
                      </a:r>
                      <a:r>
                        <a:rPr lang="en-US" sz="1200" dirty="0" smtClean="0">
                          <a:effectLst/>
                          <a:latin typeface="Calibri" panose="020F0502020204030204" pitchFamily="34" charset="0"/>
                        </a:rPr>
                        <a:t/>
                      </a:r>
                      <a:br>
                        <a:rPr lang="en-US" sz="1200" dirty="0" smtClean="0">
                          <a:effectLst/>
                          <a:latin typeface="Calibri" panose="020F0502020204030204" pitchFamily="34" charset="0"/>
                        </a:rPr>
                      </a:br>
                      <a:r>
                        <a:rPr lang="en-US" sz="1200" dirty="0" smtClean="0">
                          <a:latin typeface="Calibri" panose="020F0502020204030204" pitchFamily="34" charset="0"/>
                        </a:rPr>
                        <a:t>Jack </a:t>
                      </a:r>
                      <a:r>
                        <a:rPr lang="en-US" sz="1200" dirty="0" err="1" smtClean="0">
                          <a:latin typeface="Calibri" panose="020F0502020204030204" pitchFamily="34" charset="0"/>
                        </a:rPr>
                        <a:t>Kuipers</a:t>
                      </a:r>
                      <a:r>
                        <a:rPr lang="en-US" sz="1200" dirty="0" smtClean="0">
                          <a:latin typeface="Calibri" panose="020F0502020204030204" pitchFamily="34" charset="0"/>
                        </a:rPr>
                        <a:t> (1999), </a:t>
                      </a:r>
                      <a:r>
                        <a:rPr lang="en-US" sz="1200" dirty="0" smtClean="0">
                          <a:effectLst/>
                          <a:latin typeface="Calibri" panose="020F0502020204030204" pitchFamily="34" charset="0"/>
                        </a:rPr>
                        <a:t>Doug </a:t>
                      </a:r>
                      <a:r>
                        <a:rPr lang="en-US" sz="1200" dirty="0" err="1">
                          <a:effectLst/>
                          <a:latin typeface="Calibri" panose="020F0502020204030204" pitchFamily="34" charset="0"/>
                        </a:rPr>
                        <a:t>Sweetser</a:t>
                      </a:r>
                      <a:r>
                        <a:rPr lang="en-US" sz="1200" dirty="0">
                          <a:effectLst/>
                          <a:latin typeface="Calibri" panose="020F0502020204030204" pitchFamily="34" charset="0"/>
                        </a:rPr>
                        <a:t> (</a:t>
                      </a:r>
                      <a:r>
                        <a:rPr lang="en-US" sz="1200" dirty="0" smtClean="0">
                          <a:effectLst/>
                          <a:latin typeface="Calibri" panose="020F0502020204030204" pitchFamily="34" charset="0"/>
                        </a:rPr>
                        <a:t>2014, </a:t>
                      </a:r>
                      <a:r>
                        <a:rPr lang="en-US" sz="1200" dirty="0" smtClean="0">
                          <a:effectLst/>
                          <a:latin typeface="Calibri" panose="020F0502020204030204" pitchFamily="34" charset="0"/>
                          <a:hlinkClick r:id="rId2"/>
                        </a:rPr>
                        <a:t>www.quaternions.com</a:t>
                      </a:r>
                      <a:r>
                        <a:rPr lang="en-US" sz="1200" dirty="0" smtClean="0">
                          <a:effectLst/>
                          <a:latin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r>
            </a:tbl>
          </a:graphicData>
        </a:graphic>
      </p:graphicFrame>
      <p:sp>
        <p:nvSpPr>
          <p:cNvPr id="5" name="Title 1"/>
          <p:cNvSpPr txBox="1">
            <a:spLocks/>
          </p:cNvSpPr>
          <p:nvPr/>
        </p:nvSpPr>
        <p:spPr>
          <a:xfrm>
            <a:off x="1143000" y="762000"/>
            <a:ext cx="7315200" cy="3466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2"/>
                </a:solidFill>
                <a:latin typeface="Calibri" panose="020F0502020204030204" pitchFamily="34" charset="0"/>
              </a:rPr>
              <a:t>Historical Overview </a:t>
            </a:r>
            <a:r>
              <a:rPr lang="en-US" sz="2800" dirty="0" smtClean="0">
                <a:solidFill>
                  <a:schemeClr val="tx2"/>
                </a:solidFill>
                <a:latin typeface="Calibri" panose="020F0502020204030204" pitchFamily="34" charset="0"/>
              </a:rPr>
              <a:t>– Contributors</a:t>
            </a:r>
          </a:p>
          <a:p>
            <a:pPr algn="ctr"/>
            <a:endParaRPr lang="en-US" sz="2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726499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15025" cy="914400"/>
          </a:xfrm>
        </p:spPr>
        <p:txBody>
          <a:bodyPr>
            <a:noAutofit/>
          </a:bodyPr>
          <a:lstStyle/>
          <a:p>
            <a:pPr algn="ctr"/>
            <a:r>
              <a:rPr lang="en-US" sz="2800" b="0" cap="none" dirty="0" smtClean="0"/>
              <a:t>Quaternion Applications</a:t>
            </a:r>
            <a:endParaRPr lang="en-US" sz="2800" b="0" cap="none" dirty="0"/>
          </a:p>
        </p:txBody>
      </p:sp>
      <p:sp>
        <p:nvSpPr>
          <p:cNvPr id="3" name="Text Placeholder 2"/>
          <p:cNvSpPr>
            <a:spLocks noGrp="1"/>
          </p:cNvSpPr>
          <p:nvPr>
            <p:ph type="body" idx="1"/>
          </p:nvPr>
        </p:nvSpPr>
        <p:spPr>
          <a:xfrm>
            <a:off x="1219200" y="1665514"/>
            <a:ext cx="6934200" cy="5181600"/>
          </a:xfrm>
        </p:spPr>
        <p:txBody>
          <a:bodyPr>
            <a:normAutofit fontScale="47500" lnSpcReduction="20000"/>
          </a:bodyPr>
          <a:lstStyle/>
          <a:p>
            <a:pPr marL="192881" indent="-192881">
              <a:buFont typeface="Arial" panose="020B0604020202020204" pitchFamily="34" charset="0"/>
              <a:buChar char="•"/>
            </a:pPr>
            <a:r>
              <a:rPr lang="en-US" sz="3200" dirty="0" smtClean="0"/>
              <a:t>The </a:t>
            </a:r>
            <a:r>
              <a:rPr lang="en-US" sz="3200" dirty="0"/>
              <a:t>list represents a great variety of tasks and interests requiring determining </a:t>
            </a:r>
            <a:r>
              <a:rPr lang="en-US" sz="3200" b="1" dirty="0"/>
              <a:t>orientation, and performing rotating, filtering, smoothing, and control operations</a:t>
            </a:r>
            <a:r>
              <a:rPr lang="en-US" sz="3200" dirty="0"/>
              <a:t>. Benefits include </a:t>
            </a:r>
            <a:r>
              <a:rPr lang="en-US" sz="3200" b="1" dirty="0"/>
              <a:t>more accuracy </a:t>
            </a:r>
            <a:r>
              <a:rPr lang="en-US" sz="3200" dirty="0"/>
              <a:t>and </a:t>
            </a:r>
            <a:r>
              <a:rPr lang="en-US" sz="3200" b="1" dirty="0"/>
              <a:t>better performance </a:t>
            </a:r>
            <a:r>
              <a:rPr lang="en-US" sz="3200" dirty="0"/>
              <a:t>than other techniques.</a:t>
            </a:r>
          </a:p>
          <a:p>
            <a:pPr marL="192881" indent="-192881">
              <a:buFont typeface="Arial" panose="020B0604020202020204" pitchFamily="34" charset="0"/>
              <a:buChar char="•"/>
            </a:pPr>
            <a:endParaRPr lang="en-US" sz="3200" dirty="0"/>
          </a:p>
          <a:p>
            <a:pPr marL="450056" lvl="1" indent="-192881">
              <a:buFont typeface="Arial" panose="020B0604020202020204" pitchFamily="34" charset="0"/>
              <a:buChar char="•"/>
            </a:pPr>
            <a:r>
              <a:rPr lang="en-US" sz="3200" dirty="0" smtClean="0"/>
              <a:t>Social Robotics – Rotating of </a:t>
            </a:r>
            <a:r>
              <a:rPr lang="en-US" sz="3200" dirty="0" smtClean="0"/>
              <a:t>body components and facial features</a:t>
            </a:r>
            <a:endParaRPr lang="en-US" sz="3200" dirty="0" smtClean="0"/>
          </a:p>
          <a:p>
            <a:pPr marL="450056" lvl="1" indent="-192881">
              <a:buFont typeface="Arial" panose="020B0604020202020204" pitchFamily="34" charset="0"/>
              <a:buChar char="•"/>
            </a:pPr>
            <a:r>
              <a:rPr lang="en-US" sz="3200" dirty="0"/>
              <a:t>Eye tracking</a:t>
            </a:r>
          </a:p>
          <a:p>
            <a:pPr marL="450056" lvl="1" indent="-192881">
              <a:buFont typeface="Arial" panose="020B0604020202020204" pitchFamily="34" charset="0"/>
              <a:buChar char="•"/>
            </a:pPr>
            <a:r>
              <a:rPr lang="en-US" sz="3200" dirty="0" smtClean="0"/>
              <a:t>Virtual </a:t>
            </a:r>
            <a:r>
              <a:rPr lang="en-US" sz="3200" dirty="0"/>
              <a:t>Reality</a:t>
            </a:r>
          </a:p>
          <a:p>
            <a:pPr marL="450056" lvl="1" indent="-192881">
              <a:buFont typeface="Arial" panose="020B0604020202020204" pitchFamily="34" charset="0"/>
              <a:buChar char="•"/>
            </a:pPr>
            <a:r>
              <a:rPr lang="en-US" sz="3200" dirty="0"/>
              <a:t>Real and mental rotation</a:t>
            </a:r>
          </a:p>
          <a:p>
            <a:pPr marL="450056" lvl="1" indent="-192881">
              <a:buFont typeface="Arial" panose="020B0604020202020204" pitchFamily="34" charset="0"/>
              <a:buChar char="•"/>
            </a:pPr>
            <a:r>
              <a:rPr lang="en-US" sz="3200" dirty="0"/>
              <a:t>Mathematical Physics problems (e.g. Maxwell </a:t>
            </a:r>
            <a:r>
              <a:rPr lang="en-US" sz="3200" dirty="0" smtClean="0"/>
              <a:t>equations</a:t>
            </a:r>
            <a:r>
              <a:rPr lang="en-US" sz="3200" dirty="0"/>
              <a:t>, quantum physics)</a:t>
            </a:r>
          </a:p>
          <a:p>
            <a:pPr marL="450056" lvl="1" indent="-192881">
              <a:buFont typeface="Arial" panose="020B0604020202020204" pitchFamily="34" charset="0"/>
              <a:buChar char="•"/>
            </a:pPr>
            <a:r>
              <a:rPr lang="en-US" sz="3200" dirty="0"/>
              <a:t>Aerospace – space shuttle pilot software</a:t>
            </a:r>
          </a:p>
          <a:p>
            <a:pPr marL="450056" lvl="1" indent="-192881">
              <a:buFont typeface="Arial" panose="020B0604020202020204" pitchFamily="34" charset="0"/>
              <a:buChar char="•"/>
            </a:pPr>
            <a:r>
              <a:rPr lang="en-US" sz="3200" dirty="0"/>
              <a:t>Computer graphics, video games, smooth interpolation</a:t>
            </a:r>
          </a:p>
          <a:p>
            <a:pPr marL="450056" lvl="1" indent="-192881">
              <a:buFont typeface="Arial" panose="020B0604020202020204" pitchFamily="34" charset="0"/>
              <a:buChar char="•"/>
            </a:pPr>
            <a:r>
              <a:rPr lang="en-US" sz="3200" dirty="0"/>
              <a:t>DNA genomic analysis</a:t>
            </a:r>
          </a:p>
          <a:p>
            <a:pPr marL="450056" lvl="1" indent="-192881">
              <a:buFont typeface="Arial" panose="020B0604020202020204" pitchFamily="34" charset="0"/>
              <a:buChar char="•"/>
            </a:pPr>
            <a:r>
              <a:rPr lang="en-US" sz="3200" dirty="0"/>
              <a:t>Bio-logging (animal locomotion orientation)</a:t>
            </a:r>
          </a:p>
          <a:p>
            <a:pPr marL="450056" lvl="1" indent="-192881">
              <a:buFont typeface="Arial" panose="020B0604020202020204" pitchFamily="34" charset="0"/>
              <a:buChar char="•"/>
            </a:pPr>
            <a:r>
              <a:rPr lang="en-US" sz="3200" dirty="0"/>
              <a:t>Music composition</a:t>
            </a:r>
          </a:p>
          <a:p>
            <a:pPr marL="450056" lvl="1" indent="-192881">
              <a:buFont typeface="Arial" panose="020B0604020202020204" pitchFamily="34" charset="0"/>
              <a:buChar char="•"/>
            </a:pPr>
            <a:r>
              <a:rPr lang="en-US" sz="3200" dirty="0"/>
              <a:t>Intellectual development of logic</a:t>
            </a:r>
          </a:p>
          <a:p>
            <a:pPr marL="450056" lvl="1" indent="-192881">
              <a:buFont typeface="Arial" panose="020B0604020202020204" pitchFamily="34" charset="0"/>
              <a:buChar char="•"/>
            </a:pPr>
            <a:r>
              <a:rPr lang="en-US" sz="3200" dirty="0"/>
              <a:t>Imbedded schema augmentation in human development</a:t>
            </a:r>
          </a:p>
          <a:p>
            <a:pPr marL="450056" lvl="1" indent="-192881">
              <a:buFont typeface="Arial" panose="020B0604020202020204" pitchFamily="34" charset="0"/>
              <a:buChar char="•"/>
            </a:pPr>
            <a:r>
              <a:rPr lang="en-US" sz="3200" dirty="0" smtClean="0"/>
              <a:t>Supergravity</a:t>
            </a:r>
            <a:endParaRPr lang="en-US" sz="3200" dirty="0"/>
          </a:p>
          <a:p>
            <a:pPr marL="450056" lvl="1" indent="-192881">
              <a:buFont typeface="Arial" panose="020B0604020202020204" pitchFamily="34" charset="0"/>
              <a:buChar char="•"/>
            </a:pPr>
            <a:r>
              <a:rPr lang="en-US" sz="3200" dirty="0"/>
              <a:t>Signal processing and filtering</a:t>
            </a:r>
          </a:p>
          <a:p>
            <a:pPr marL="450056" lvl="1" indent="-192881">
              <a:buFont typeface="Arial" panose="020B0604020202020204" pitchFamily="34" charset="0"/>
              <a:buChar char="•"/>
            </a:pPr>
            <a:r>
              <a:rPr lang="en-US" sz="3200" dirty="0"/>
              <a:t>Control Processing and Frame (of Reference) Control</a:t>
            </a:r>
          </a:p>
          <a:p>
            <a:pPr marL="450056" lvl="1" indent="-192881">
              <a:buFont typeface="Arial" panose="020B0604020202020204" pitchFamily="34" charset="0"/>
              <a:buChar char="•"/>
            </a:pPr>
            <a:r>
              <a:rPr lang="en-US" sz="3200" dirty="0"/>
              <a:t>Color Face Recognition</a:t>
            </a:r>
          </a:p>
          <a:p>
            <a:pPr marL="450056" lvl="1" indent="-192881">
              <a:buFont typeface="Arial" panose="020B0604020202020204" pitchFamily="34" charset="0"/>
              <a:buChar char="•"/>
            </a:pPr>
            <a:r>
              <a:rPr lang="en-US" sz="3200" dirty="0"/>
              <a:t>Quantum Physics (e.g. Dirac and Special Relativity – 2x2 Pauli Spin Matrices)</a:t>
            </a:r>
          </a:p>
          <a:p>
            <a:pPr marL="192881" indent="-192881">
              <a:buFont typeface="Arial" panose="020B0604020202020204" pitchFamily="34" charset="0"/>
              <a:buChar char="•"/>
            </a:pPr>
            <a:endParaRPr lang="en-US" dirty="0"/>
          </a:p>
          <a:p>
            <a:pPr marL="192881" indent="-192881">
              <a:buFont typeface="Arial" panose="020B0604020202020204" pitchFamily="34" charset="0"/>
              <a:buChar char="•"/>
            </a:pPr>
            <a:endParaRPr lang="en-US" dirty="0"/>
          </a:p>
        </p:txBody>
      </p:sp>
    </p:spTree>
    <p:extLst>
      <p:ext uri="{BB962C8B-B14F-4D97-AF65-F5344CB8AC3E}">
        <p14:creationId xmlns:p14="http://schemas.microsoft.com/office/powerpoint/2010/main" val="2645942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Brief Description of a Quaternion</a:t>
            </a:r>
            <a:br>
              <a:rPr lang="en-US" sz="2800" dirty="0" smtClean="0"/>
            </a:br>
            <a:endParaRPr lang="en-US" sz="2800" dirty="0"/>
          </a:p>
        </p:txBody>
      </p:sp>
      <p:sp>
        <p:nvSpPr>
          <p:cNvPr id="3" name="Content Placeholder 2"/>
          <p:cNvSpPr>
            <a:spLocks noGrp="1"/>
          </p:cNvSpPr>
          <p:nvPr>
            <p:ph idx="1"/>
          </p:nvPr>
        </p:nvSpPr>
        <p:spPr>
          <a:xfrm>
            <a:off x="304800" y="1524000"/>
            <a:ext cx="8763000" cy="5334000"/>
          </a:xfrm>
        </p:spPr>
        <p:txBody>
          <a:bodyPr/>
          <a:lstStyle/>
          <a:p>
            <a:pPr marL="0" indent="0">
              <a:buNone/>
            </a:pPr>
            <a:r>
              <a:rPr lang="en-US" sz="2000" dirty="0"/>
              <a:t>So what is a quaternion</a:t>
            </a:r>
            <a:r>
              <a:rPr lang="en-US" sz="2000" dirty="0" smtClean="0"/>
              <a:t>?  (Example:  3 + 7i + 2j + 10k)</a:t>
            </a:r>
            <a:endParaRPr lang="en-US" sz="2000" dirty="0"/>
          </a:p>
          <a:p>
            <a:r>
              <a:rPr lang="en-US" sz="2000" dirty="0"/>
              <a:t>This math relates algebra to 3D space geometry (using 4D tools</a:t>
            </a:r>
            <a:r>
              <a:rPr lang="en-US" sz="2000" dirty="0" smtClean="0"/>
              <a:t>). At its foundation are three imaginary numbers, each different!</a:t>
            </a:r>
            <a:endParaRPr lang="en-US" sz="2000" dirty="0"/>
          </a:p>
          <a:p>
            <a:r>
              <a:rPr lang="en-US" sz="2000" dirty="0"/>
              <a:t>A </a:t>
            </a:r>
            <a:r>
              <a:rPr lang="en-US" sz="2000" u="sng" dirty="0"/>
              <a:t>quaternion is an algebraic object </a:t>
            </a:r>
            <a:r>
              <a:rPr lang="en-US" sz="2000" dirty="0"/>
              <a:t>with a “quantity” part and a “pointing or location” part. </a:t>
            </a:r>
          </a:p>
          <a:p>
            <a:r>
              <a:rPr lang="en-US" sz="2000" dirty="0"/>
              <a:t>These are called the </a:t>
            </a:r>
            <a:r>
              <a:rPr lang="en-US" sz="2000" u="sng" dirty="0"/>
              <a:t>scalar</a:t>
            </a:r>
            <a:r>
              <a:rPr lang="en-US" sz="2000" dirty="0"/>
              <a:t> and the </a:t>
            </a:r>
            <a:r>
              <a:rPr lang="en-US" sz="2000" u="sng" dirty="0"/>
              <a:t>vector</a:t>
            </a:r>
            <a:r>
              <a:rPr lang="en-US" sz="2000" dirty="0"/>
              <a:t> parts, so </a:t>
            </a:r>
            <a:r>
              <a:rPr lang="en-US" sz="2000" dirty="0" smtClean="0"/>
              <a:t>we write Q</a:t>
            </a:r>
            <a:r>
              <a:rPr lang="en-US" sz="2000" dirty="0"/>
              <a:t>= S + V .</a:t>
            </a:r>
          </a:p>
          <a:p>
            <a:r>
              <a:rPr lang="en-US" sz="2000" dirty="0"/>
              <a:t>The S part is real and the V part is made of imaginary number components, </a:t>
            </a:r>
            <a:r>
              <a:rPr lang="en-US" sz="2000" dirty="0" err="1"/>
              <a:t>i</a:t>
            </a:r>
            <a:r>
              <a:rPr lang="en-US" sz="2000" dirty="0"/>
              <a:t>, j, k, -- all three are different:  They each </a:t>
            </a:r>
            <a:r>
              <a:rPr lang="en-US" sz="2000" dirty="0" smtClean="0"/>
              <a:t>serve as </a:t>
            </a:r>
            <a:r>
              <a:rPr lang="en-US" sz="2000" dirty="0"/>
              <a:t>different </a:t>
            </a:r>
            <a:r>
              <a:rPr lang="en-US" sz="2000" u="sng" dirty="0"/>
              <a:t>unit </a:t>
            </a:r>
            <a:r>
              <a:rPr lang="en-US" sz="2000" u="sng" dirty="0" smtClean="0"/>
              <a:t>direction-pointers </a:t>
            </a:r>
            <a:r>
              <a:rPr lang="en-US" sz="2000" dirty="0" smtClean="0"/>
              <a:t>– in other words -- independent </a:t>
            </a:r>
            <a:r>
              <a:rPr lang="en-US" sz="2000" dirty="0"/>
              <a:t>unit axes.</a:t>
            </a:r>
          </a:p>
          <a:p>
            <a:r>
              <a:rPr lang="en-US" sz="2000" dirty="0"/>
              <a:t>So </a:t>
            </a:r>
            <a:r>
              <a:rPr lang="en-US" sz="2000" dirty="0" smtClean="0"/>
              <a:t>the quaternion </a:t>
            </a:r>
            <a:r>
              <a:rPr lang="en-US" sz="2000" dirty="0"/>
              <a:t>Q = S + V </a:t>
            </a:r>
            <a:r>
              <a:rPr lang="en-US" sz="2000" dirty="0" smtClean="0"/>
              <a:t>= </a:t>
            </a:r>
            <a:r>
              <a:rPr lang="en-US" sz="2000" dirty="0"/>
              <a:t>w + (xi + </a:t>
            </a:r>
            <a:r>
              <a:rPr lang="en-US" sz="2000" dirty="0" err="1"/>
              <a:t>yj</a:t>
            </a:r>
            <a:r>
              <a:rPr lang="en-US" sz="2000" dirty="0"/>
              <a:t> +</a:t>
            </a:r>
            <a:r>
              <a:rPr lang="en-US" sz="2000" dirty="0" err="1"/>
              <a:t>zk</a:t>
            </a:r>
            <a:r>
              <a:rPr lang="en-US" sz="2000" dirty="0"/>
              <a:t>), where w, x, y, z are real number </a:t>
            </a:r>
            <a:r>
              <a:rPr lang="en-US" sz="2000" dirty="0" smtClean="0"/>
              <a:t>“multiplier” coefficients. “w” is the turning angle in radians. “</a:t>
            </a:r>
            <a:r>
              <a:rPr lang="en-US" sz="2000" dirty="0"/>
              <a:t>(xi + </a:t>
            </a:r>
            <a:r>
              <a:rPr lang="en-US" sz="2000" dirty="0" err="1"/>
              <a:t>yj</a:t>
            </a:r>
            <a:r>
              <a:rPr lang="en-US" sz="2000" dirty="0"/>
              <a:t> +</a:t>
            </a:r>
            <a:r>
              <a:rPr lang="en-US" sz="2000" dirty="0" err="1"/>
              <a:t>zk</a:t>
            </a:r>
            <a:r>
              <a:rPr lang="en-US" sz="2000" dirty="0" smtClean="0"/>
              <a:t>)” is the point that with the origin determines the axis line of rotation. The parameters are functionally transparent. This is not true of matrix expressions of rotation.</a:t>
            </a:r>
          </a:p>
          <a:p>
            <a:pPr lvl="1"/>
            <a:r>
              <a:rPr lang="en-US" sz="1800" dirty="0" smtClean="0"/>
              <a:t>Any point (</a:t>
            </a:r>
            <a:r>
              <a:rPr lang="en-US" sz="1800" dirty="0" err="1" smtClean="0"/>
              <a:t>w,x,y,z</a:t>
            </a:r>
            <a:r>
              <a:rPr lang="en-US" sz="1800" dirty="0" smtClean="0"/>
              <a:t>) in any 4D real number space can be interpreted as a quaternion object, which in turn is interpretable as a rotation and sizing operator. </a:t>
            </a:r>
          </a:p>
          <a:p>
            <a:pPr lvl="1"/>
            <a:r>
              <a:rPr lang="en-US" sz="1800" dirty="0" smtClean="0"/>
              <a:t>Quaternions were </a:t>
            </a:r>
            <a:r>
              <a:rPr lang="en-US" sz="1800" dirty="0"/>
              <a:t>the first 4D math </a:t>
            </a:r>
            <a:r>
              <a:rPr lang="en-US" sz="1800" dirty="0" smtClean="0"/>
              <a:t>system in history.</a:t>
            </a:r>
            <a:endParaRPr lang="en-US" sz="1800" dirty="0"/>
          </a:p>
        </p:txBody>
      </p:sp>
    </p:spTree>
    <p:extLst>
      <p:ext uri="{BB962C8B-B14F-4D97-AF65-F5344CB8AC3E}">
        <p14:creationId xmlns:p14="http://schemas.microsoft.com/office/powerpoint/2010/main" val="2875967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Seeing the World as Processes, Not Things:</a:t>
            </a:r>
            <a:br>
              <a:rPr lang="en-US" sz="3200" dirty="0" smtClean="0"/>
            </a:br>
            <a:r>
              <a:rPr lang="en-US" sz="2400" dirty="0" smtClean="0"/>
              <a:t>Commonalities Between Coleridge (1815) and Kauffman (2014)</a:t>
            </a:r>
            <a:endParaRPr lang="en-US" sz="2400" dirty="0"/>
          </a:p>
        </p:txBody>
      </p:sp>
      <p:sp>
        <p:nvSpPr>
          <p:cNvPr id="3" name="Content Placeholder 2"/>
          <p:cNvSpPr>
            <a:spLocks noGrp="1"/>
          </p:cNvSpPr>
          <p:nvPr>
            <p:ph idx="1"/>
          </p:nvPr>
        </p:nvSpPr>
        <p:spPr>
          <a:xfrm>
            <a:off x="457200" y="1600200"/>
            <a:ext cx="8534400" cy="4530725"/>
          </a:xfrm>
        </p:spPr>
        <p:txBody>
          <a:bodyPr/>
          <a:lstStyle/>
          <a:p>
            <a:endParaRPr lang="en-US" sz="2000" dirty="0" smtClean="0"/>
          </a:p>
          <a:p>
            <a:r>
              <a:rPr lang="en-US" sz="2000" dirty="0" smtClean="0"/>
              <a:t>In </a:t>
            </a:r>
            <a:r>
              <a:rPr lang="en-US" sz="2000" dirty="0"/>
              <a:t>this view, </a:t>
            </a:r>
            <a:r>
              <a:rPr lang="en-US" sz="2000" dirty="0" smtClean="0"/>
              <a:t>distinction, </a:t>
            </a:r>
            <a:r>
              <a:rPr lang="en-US" sz="2000" dirty="0"/>
              <a:t>and process arising from </a:t>
            </a:r>
            <a:r>
              <a:rPr lang="en-US" sz="2000" dirty="0" smtClean="0"/>
              <a:t>distinction, </a:t>
            </a:r>
            <a:r>
              <a:rPr lang="en-US" sz="2000" dirty="0"/>
              <a:t>is at the base of the world. Distinctions are elemental bits of awareness. </a:t>
            </a:r>
            <a:r>
              <a:rPr lang="en-US" sz="2000" b="1" dirty="0"/>
              <a:t>The world is composed not of things but processes and observations</a:t>
            </a:r>
            <a:r>
              <a:rPr lang="en-US" sz="2000" b="1" dirty="0" smtClean="0"/>
              <a:t>. </a:t>
            </a:r>
            <a:r>
              <a:rPr lang="en-US" sz="2000" dirty="0" smtClean="0"/>
              <a:t>(Lou Kauffman, 2014)</a:t>
            </a:r>
          </a:p>
          <a:p>
            <a:r>
              <a:rPr lang="en-US" sz="2000" b="1" dirty="0"/>
              <a:t>The supposed atoms, he says, are mere abstractions of the mind; and Life is not a thing, the result of atomic arrangement or action, but is itself an act, or process. </a:t>
            </a:r>
            <a:r>
              <a:rPr lang="en-US" sz="2000" dirty="0"/>
              <a:t>He refutes various definitions of Life, such as, that it is the sum of all the functions by which death is resisted; or, that it depends on the faculty of nutrition, or of anti-putrescence. His own definition he proposes merely as an hypothesis. </a:t>
            </a:r>
            <a:r>
              <a:rPr lang="en-US" sz="2000" b="1" dirty="0"/>
              <a:t>Life, he says, is “the principle of Individuation,” that is to say, it is a power which </a:t>
            </a:r>
            <a:r>
              <a:rPr lang="en-US" sz="2000" b="1" dirty="0" smtClean="0"/>
              <a:t>discloses </a:t>
            </a:r>
            <a:r>
              <a:rPr lang="en-US" sz="2000" b="1" dirty="0"/>
              <a:t>itself from within, combining many qualities into one individual thing</a:t>
            </a:r>
            <a:r>
              <a:rPr lang="en-US" sz="2000" b="1" dirty="0" smtClean="0"/>
              <a:t>. </a:t>
            </a:r>
            <a:r>
              <a:rPr lang="en-US" sz="2000" dirty="0" smtClean="0"/>
              <a:t>(Samuel Taylor Coleridge, c. 1815, as conveyed posthumously by editor Seth Watson, 1848)</a:t>
            </a:r>
            <a:endParaRPr lang="en-US" sz="2000" dirty="0"/>
          </a:p>
        </p:txBody>
      </p:sp>
    </p:spTree>
    <p:extLst>
      <p:ext uri="{BB962C8B-B14F-4D97-AF65-F5344CB8AC3E}">
        <p14:creationId xmlns:p14="http://schemas.microsoft.com/office/powerpoint/2010/main" val="993710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6096000" cy="451247"/>
          </a:xfrm>
        </p:spPr>
        <p:txBody>
          <a:bodyPr>
            <a:noAutofit/>
          </a:bodyPr>
          <a:lstStyle/>
          <a:p>
            <a:pPr algn="ctr"/>
            <a:r>
              <a:rPr lang="en-US" sz="2800" dirty="0"/>
              <a:t>Extended Math Neighborhood</a:t>
            </a:r>
          </a:p>
        </p:txBody>
      </p:sp>
      <p:sp>
        <p:nvSpPr>
          <p:cNvPr id="4" name="Rectangle 3"/>
          <p:cNvSpPr/>
          <p:nvPr/>
        </p:nvSpPr>
        <p:spPr bwMode="auto">
          <a:xfrm>
            <a:off x="1447800" y="3657600"/>
            <a:ext cx="5486400" cy="1295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Subtitle 2"/>
          <p:cNvSpPr>
            <a:spLocks noGrp="1"/>
          </p:cNvSpPr>
          <p:nvPr>
            <p:ph type="subTitle" idx="4294967295"/>
          </p:nvPr>
        </p:nvSpPr>
        <p:spPr>
          <a:xfrm>
            <a:off x="1295400" y="1524000"/>
            <a:ext cx="7620000" cy="5257800"/>
          </a:xfrm>
        </p:spPr>
        <p:txBody>
          <a:bodyPr>
            <a:noAutofit/>
          </a:bodyPr>
          <a:lstStyle/>
          <a:p>
            <a:pPr indent="0">
              <a:buNone/>
            </a:pPr>
            <a:r>
              <a:rPr lang="en-US" sz="2000" i="1" dirty="0"/>
              <a:t>Hierarchical list– each number system is </a:t>
            </a:r>
            <a:r>
              <a:rPr lang="en-US" sz="2000" i="1" dirty="0" smtClean="0"/>
              <a:t>an</a:t>
            </a:r>
            <a:r>
              <a:rPr lang="en-US" sz="2000" b="1" i="1" dirty="0" smtClean="0"/>
              <a:t> extension </a:t>
            </a:r>
            <a:r>
              <a:rPr lang="en-US" sz="2000" i="1" dirty="0" smtClean="0"/>
              <a:t>of</a:t>
            </a:r>
            <a:r>
              <a:rPr lang="en-US" sz="2000" b="1" i="1" dirty="0" smtClean="0"/>
              <a:t> </a:t>
            </a:r>
            <a:r>
              <a:rPr lang="en-US" sz="2000" i="1" dirty="0" smtClean="0"/>
              <a:t>the earlier system above it. The systems in the orange box are called normed division algebras, and have powerful features related to inverses:</a:t>
            </a:r>
            <a:br>
              <a:rPr lang="en-US" sz="2000" i="1" dirty="0" smtClean="0"/>
            </a:br>
            <a:endParaRPr lang="en-US" sz="800" i="1" dirty="0" smtClean="0"/>
          </a:p>
          <a:p>
            <a:pPr lvl="1"/>
            <a:r>
              <a:rPr lang="en-US" sz="1800" dirty="0" smtClean="0"/>
              <a:t>Natural numbers </a:t>
            </a:r>
          </a:p>
          <a:p>
            <a:pPr lvl="1"/>
            <a:r>
              <a:rPr lang="en-US" sz="1800" dirty="0" smtClean="0"/>
              <a:t>Integers</a:t>
            </a:r>
            <a:endParaRPr lang="en-US" sz="1800" dirty="0"/>
          </a:p>
          <a:p>
            <a:pPr lvl="1"/>
            <a:r>
              <a:rPr lang="en-US" sz="1800" dirty="0"/>
              <a:t>Rational numbers</a:t>
            </a:r>
          </a:p>
          <a:p>
            <a:pPr lvl="1"/>
            <a:r>
              <a:rPr lang="en-US" sz="1800" b="1" dirty="0"/>
              <a:t>Real numbers (1Dim, no imaginaries) </a:t>
            </a:r>
          </a:p>
          <a:p>
            <a:pPr lvl="1"/>
            <a:r>
              <a:rPr lang="en-US" sz="1800" b="1" dirty="0"/>
              <a:t>Complex numbers (2D, 1 imaginary number)</a:t>
            </a:r>
          </a:p>
          <a:p>
            <a:pPr lvl="1"/>
            <a:r>
              <a:rPr lang="en-US" sz="1800" b="1" dirty="0"/>
              <a:t>Quaternion numbers (4D, 3 imaginary numbers) </a:t>
            </a:r>
          </a:p>
          <a:p>
            <a:pPr lvl="1"/>
            <a:r>
              <a:rPr lang="en-US" sz="1800" b="1" dirty="0" err="1"/>
              <a:t>Octonion</a:t>
            </a:r>
            <a:r>
              <a:rPr lang="en-US" sz="1800" b="1" dirty="0"/>
              <a:t> numbers (8D, 7 imaginary numbers)</a:t>
            </a:r>
          </a:p>
          <a:p>
            <a:pPr lvl="1"/>
            <a:r>
              <a:rPr lang="en-US" sz="1800" dirty="0"/>
              <a:t>Geometric Algebra*</a:t>
            </a:r>
          </a:p>
          <a:p>
            <a:pPr lvl="1"/>
            <a:r>
              <a:rPr lang="en-US" sz="1800" dirty="0"/>
              <a:t>Clifford Algebra systems</a:t>
            </a:r>
          </a:p>
          <a:p>
            <a:pPr marL="300038" lvl="1" indent="0">
              <a:buNone/>
            </a:pPr>
            <a:endParaRPr lang="en-US" sz="1600" dirty="0" smtClean="0"/>
          </a:p>
          <a:p>
            <a:pPr marL="300038" lvl="1" indent="0">
              <a:buNone/>
            </a:pPr>
            <a:r>
              <a:rPr lang="en-US" sz="1600" dirty="0" smtClean="0"/>
              <a:t>*</a:t>
            </a:r>
            <a:r>
              <a:rPr lang="en-US" sz="1600" dirty="0"/>
              <a:t>Geometric algebra is a Clifford algebra of a finite-dim. vector space over the field of real numbers endowed with a quadratic form</a:t>
            </a:r>
          </a:p>
          <a:p>
            <a:pPr marL="0" indent="-42863">
              <a:buNone/>
            </a:pPr>
            <a:r>
              <a:rPr lang="en-US" sz="1600" i="1" dirty="0"/>
              <a:t>Note: </a:t>
            </a:r>
            <a:r>
              <a:rPr lang="en-US" sz="1600" i="1" dirty="0" err="1"/>
              <a:t>Hypercomplex</a:t>
            </a:r>
            <a:r>
              <a:rPr lang="en-US" sz="1600" i="1" dirty="0"/>
              <a:t> </a:t>
            </a:r>
            <a:r>
              <a:rPr lang="en-US" sz="1600" i="1" dirty="0" smtClean="0"/>
              <a:t>numbers </a:t>
            </a:r>
            <a:r>
              <a:rPr lang="en-US" sz="1600" i="1" dirty="0"/>
              <a:t>mean </a:t>
            </a:r>
            <a:r>
              <a:rPr lang="en-US" sz="1600" i="1" dirty="0" smtClean="0"/>
              <a:t>a number containing </a:t>
            </a:r>
            <a:r>
              <a:rPr lang="en-US" sz="1600" b="1" i="1" dirty="0" smtClean="0"/>
              <a:t>multiple different imaginaries</a:t>
            </a:r>
            <a:r>
              <a:rPr lang="en-US" sz="1600" i="1" dirty="0"/>
              <a:t>.</a:t>
            </a:r>
          </a:p>
          <a:p>
            <a:pPr marL="300038" lvl="1" indent="0">
              <a:buNone/>
            </a:pPr>
            <a:endParaRPr lang="en-US" sz="1200" dirty="0"/>
          </a:p>
          <a:p>
            <a:pPr marL="0" indent="0">
              <a:buNone/>
            </a:pPr>
            <a:endParaRPr lang="en-US" sz="1500" dirty="0"/>
          </a:p>
        </p:txBody>
      </p:sp>
    </p:spTree>
    <p:extLst>
      <p:ext uri="{BB962C8B-B14F-4D97-AF65-F5344CB8AC3E}">
        <p14:creationId xmlns:p14="http://schemas.microsoft.com/office/powerpoint/2010/main" val="1693711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Research Notes on Imaginary Number </a:t>
            </a:r>
            <a:br>
              <a:rPr lang="en-US" sz="3200" dirty="0" smtClean="0"/>
            </a:br>
            <a:r>
              <a:rPr lang="en-US" sz="3200" dirty="0" smtClean="0"/>
              <a:t>Process Models Since 1980</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Iterant Algebra </a:t>
            </a:r>
            <a:r>
              <a:rPr lang="en-US" dirty="0"/>
              <a:t>(</a:t>
            </a:r>
            <a:r>
              <a:rPr lang="en-US" dirty="0" smtClean="0"/>
              <a:t>imaginary number generator model) </a:t>
            </a:r>
          </a:p>
          <a:p>
            <a:pPr lvl="1"/>
            <a:r>
              <a:rPr lang="en-US" dirty="0" smtClean="0"/>
              <a:t>Lou Kauffman (1987)</a:t>
            </a:r>
          </a:p>
          <a:p>
            <a:pPr lvl="2"/>
            <a:r>
              <a:rPr lang="en-US" dirty="0"/>
              <a:t>Kauffman, L. [1987], Imaginary values in mathematical logic. Proceedings of the Seventeenth International Conference on Multiple Valued Logic, May 26-28 (1987), Boston MA, IEEE Computer Society Press, 282-289.</a:t>
            </a:r>
            <a:endParaRPr lang="en-US" dirty="0" smtClean="0"/>
          </a:p>
          <a:p>
            <a:pPr lvl="1"/>
            <a:r>
              <a:rPr lang="en-US" dirty="0" smtClean="0"/>
              <a:t>Oscillatory number series process:  </a:t>
            </a:r>
            <a:br>
              <a:rPr lang="en-US" dirty="0" smtClean="0"/>
            </a:br>
            <a:r>
              <a:rPr lang="en-US" dirty="0" smtClean="0"/>
              <a:t>        </a:t>
            </a:r>
            <a:r>
              <a:rPr lang="en-US" dirty="0" err="1" smtClean="0"/>
              <a:t>i</a:t>
            </a:r>
            <a:r>
              <a:rPr lang="en-US" dirty="0" smtClean="0"/>
              <a:t> = +1, -1, +1, -1, </a:t>
            </a:r>
            <a:r>
              <a:rPr lang="en-US" dirty="0"/>
              <a:t>+1, -</a:t>
            </a:r>
            <a:r>
              <a:rPr lang="en-US" dirty="0" smtClean="0"/>
              <a:t>1</a:t>
            </a:r>
            <a:r>
              <a:rPr lang="en-US" dirty="0"/>
              <a:t> </a:t>
            </a:r>
            <a:r>
              <a:rPr lang="en-US" dirty="0" smtClean="0"/>
              <a:t>… with very rapid </a:t>
            </a:r>
            <a:r>
              <a:rPr lang="en-US" dirty="0" smtClean="0"/>
              <a:t>oscillation (first instance of </a:t>
            </a:r>
            <a:r>
              <a:rPr lang="en-US" dirty="0" err="1" smtClean="0"/>
              <a:t>i</a:t>
            </a:r>
            <a:r>
              <a:rPr lang="en-US" dirty="0" smtClean="0"/>
              <a:t>)</a:t>
            </a:r>
            <a:br>
              <a:rPr lang="en-US" dirty="0" smtClean="0"/>
            </a:br>
            <a:r>
              <a:rPr lang="en-US" dirty="0" smtClean="0"/>
              <a:t>        offset of 3 ticks:</a:t>
            </a:r>
            <a:br>
              <a:rPr lang="en-US" dirty="0" smtClean="0"/>
            </a:br>
            <a:r>
              <a:rPr lang="en-US" dirty="0" smtClean="0"/>
              <a:t>        </a:t>
            </a:r>
            <a:r>
              <a:rPr lang="en-US" dirty="0" err="1" smtClean="0"/>
              <a:t>i</a:t>
            </a:r>
            <a:r>
              <a:rPr lang="en-US" dirty="0" smtClean="0"/>
              <a:t> =      (</a:t>
            </a:r>
            <a:r>
              <a:rPr lang="en-US" i="1" dirty="0" smtClean="0"/>
              <a:t>start:)</a:t>
            </a:r>
            <a:r>
              <a:rPr lang="en-US" dirty="0" smtClean="0"/>
              <a:t> +1, -1, +1, -1, +1 …                                   (second instance of </a:t>
            </a:r>
            <a:r>
              <a:rPr lang="en-US" dirty="0" err="1" smtClean="0"/>
              <a:t>i</a:t>
            </a:r>
            <a:r>
              <a:rPr lang="en-US" dirty="0" smtClean="0"/>
              <a:t>)</a:t>
            </a:r>
            <a:r>
              <a:rPr lang="en-US" dirty="0" smtClean="0"/>
              <a:t/>
            </a:r>
            <a:br>
              <a:rPr lang="en-US" dirty="0" smtClean="0"/>
            </a:br>
            <a:r>
              <a:rPr lang="en-US" dirty="0" smtClean="0"/>
              <a:t>        i</a:t>
            </a:r>
            <a:r>
              <a:rPr lang="en-US" baseline="30000" dirty="0" smtClean="0"/>
              <a:t>2</a:t>
            </a:r>
            <a:r>
              <a:rPr lang="en-US" dirty="0" smtClean="0"/>
              <a:t>= (+1)(-1)  or (-1)(+1) = -1, so </a:t>
            </a:r>
            <a:r>
              <a:rPr lang="en-US" dirty="0" err="1" smtClean="0"/>
              <a:t>i</a:t>
            </a:r>
            <a:r>
              <a:rPr lang="en-US" dirty="0" smtClean="0"/>
              <a:t> is square root of -1</a:t>
            </a:r>
          </a:p>
          <a:p>
            <a:pPr lvl="1"/>
            <a:r>
              <a:rPr lang="en-US" dirty="0" smtClean="0"/>
              <a:t>Als</a:t>
            </a:r>
            <a:r>
              <a:rPr lang="en-US" dirty="0" smtClean="0"/>
              <a:t>o </a:t>
            </a:r>
            <a:r>
              <a:rPr lang="en-US" dirty="0" err="1" smtClean="0"/>
              <a:t>i</a:t>
            </a:r>
            <a:r>
              <a:rPr lang="en-US" dirty="0" smtClean="0"/>
              <a:t>, j, k (different imaginary numbers) are </a:t>
            </a:r>
            <a:r>
              <a:rPr lang="en-US" dirty="0" smtClean="0"/>
              <a:t>all different </a:t>
            </a:r>
            <a:r>
              <a:rPr lang="en-US" dirty="0" smtClean="0"/>
              <a:t>oscillators</a:t>
            </a:r>
          </a:p>
          <a:p>
            <a:r>
              <a:rPr lang="en-US" dirty="0" smtClean="0"/>
              <a:t>Fractals – chiral tetrahedral quaternions may have a fractal aspect</a:t>
            </a:r>
          </a:p>
          <a:p>
            <a:pPr lvl="1"/>
            <a:r>
              <a:rPr lang="en-US" dirty="0" smtClean="0"/>
              <a:t>Benoit Mandelbrot (early 1980s) – originator of fractals.</a:t>
            </a:r>
          </a:p>
          <a:p>
            <a:pPr lvl="1"/>
            <a:r>
              <a:rPr lang="en-US" dirty="0" smtClean="0"/>
              <a:t>Generated patterns are based on different inclusion-set equations involving complex numbers or quaternions.</a:t>
            </a:r>
          </a:p>
          <a:p>
            <a:pPr lvl="1"/>
            <a:r>
              <a:rPr lang="en-US" dirty="0" smtClean="0"/>
              <a:t>Martin Hays has found some evidence that chiral tetrahedral quaternions have a fractal structure in the properties of their tetrahedral “legs” (ligands). (Each unitary quaternion element has 4 ordered polarities, each of which can itself have 4 components).</a:t>
            </a:r>
          </a:p>
          <a:p>
            <a:pPr lvl="1"/>
            <a:endParaRPr lang="en-US" dirty="0" smtClean="0"/>
          </a:p>
        </p:txBody>
      </p:sp>
    </p:spTree>
    <p:extLst>
      <p:ext uri="{BB962C8B-B14F-4D97-AF65-F5344CB8AC3E}">
        <p14:creationId xmlns:p14="http://schemas.microsoft.com/office/powerpoint/2010/main" val="2159898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Research Notes on Imaginary Number </a:t>
            </a:r>
            <a:br>
              <a:rPr lang="en-US" sz="3200" dirty="0"/>
            </a:br>
            <a:r>
              <a:rPr lang="en-US" sz="3200" dirty="0" smtClean="0"/>
              <a:t>Process Models </a:t>
            </a:r>
            <a:r>
              <a:rPr lang="en-US" sz="3200" dirty="0"/>
              <a:t>Since </a:t>
            </a:r>
            <a:r>
              <a:rPr lang="en-US" sz="3200" dirty="0" smtClean="0"/>
              <a:t>1980 (Lou Kauffman)</a:t>
            </a:r>
            <a:endParaRPr lang="en-US" sz="3200" dirty="0"/>
          </a:p>
        </p:txBody>
      </p:sp>
      <p:sp>
        <p:nvSpPr>
          <p:cNvPr id="3" name="Content Placeholder 2"/>
          <p:cNvSpPr>
            <a:spLocks noGrp="1"/>
          </p:cNvSpPr>
          <p:nvPr>
            <p:ph idx="1"/>
          </p:nvPr>
        </p:nvSpPr>
        <p:spPr>
          <a:xfrm>
            <a:off x="609600" y="1676400"/>
            <a:ext cx="8181242" cy="5181600"/>
          </a:xfrm>
        </p:spPr>
        <p:txBody>
          <a:bodyPr>
            <a:noAutofit/>
          </a:bodyPr>
          <a:lstStyle/>
          <a:p>
            <a:pPr marL="0" indent="0">
              <a:buNone/>
            </a:pPr>
            <a:r>
              <a:rPr lang="en-US" sz="1900" dirty="0"/>
              <a:t>Lou Kauffman (2014), </a:t>
            </a:r>
            <a:r>
              <a:rPr lang="en-US" sz="1900" dirty="0" err="1"/>
              <a:t>Iterants</a:t>
            </a:r>
            <a:r>
              <a:rPr lang="en-US" sz="1900" dirty="0"/>
              <a:t>, </a:t>
            </a:r>
            <a:r>
              <a:rPr lang="en-US" sz="1900" dirty="0" smtClean="0"/>
              <a:t>“Fermions </a:t>
            </a:r>
            <a:r>
              <a:rPr lang="en-US" sz="1900" dirty="0"/>
              <a:t>and the Dirac </a:t>
            </a:r>
            <a:r>
              <a:rPr lang="en-US" sz="1900" dirty="0" smtClean="0"/>
              <a:t>Equation” – Excerpts</a:t>
            </a:r>
            <a:br>
              <a:rPr lang="en-US" sz="1900" dirty="0" smtClean="0"/>
            </a:br>
            <a:endParaRPr lang="en-US" sz="1900" dirty="0" smtClean="0"/>
          </a:p>
          <a:p>
            <a:r>
              <a:rPr lang="en-US" sz="1900" dirty="0" smtClean="0"/>
              <a:t>“The </a:t>
            </a:r>
            <a:r>
              <a:rPr lang="en-US" sz="1900" dirty="0"/>
              <a:t>simplest discrete system corresponds directly to the square root of minus one, when the square root of minus one is seen as an oscillation between plus and minus one. This way thinking about the square root of minus one as an iterant is explained below. More generally, by starting with a discrete time series of positions, one has immediately a non-commutativity of observations since the measurement of velocity involves the tick of the clock and the </a:t>
            </a:r>
            <a:r>
              <a:rPr lang="en-US" sz="1900" dirty="0" smtClean="0"/>
              <a:t>measurement </a:t>
            </a:r>
            <a:r>
              <a:rPr lang="en-US" sz="1900" dirty="0"/>
              <a:t>of position does not demand the tick of the </a:t>
            </a:r>
            <a:r>
              <a:rPr lang="en-US" sz="1900" dirty="0" smtClean="0"/>
              <a:t>clock</a:t>
            </a:r>
            <a:r>
              <a:rPr lang="en-US" sz="1900" dirty="0" smtClean="0"/>
              <a:t>….”</a:t>
            </a:r>
            <a:endParaRPr lang="en-US" sz="1900" dirty="0" smtClean="0"/>
          </a:p>
          <a:p>
            <a:r>
              <a:rPr lang="en-US" sz="1900" dirty="0" smtClean="0"/>
              <a:t>“In </a:t>
            </a:r>
            <a:r>
              <a:rPr lang="en-US" sz="1900" dirty="0" smtClean="0"/>
              <a:t>this view, distinction and process arising from distinction is at the base of the world. Distinctions are elemental bits of awareness. The world is composed not of things but processes and observations. We will discuss how basic Clifford algebra comes from very elementary processes like an alternation of +−+−+−· · · and the fact that one can think of √ −1 itself as a temporal iterant, a product of an </a:t>
            </a:r>
            <a:r>
              <a:rPr lang="el-GR" sz="1900" dirty="0" smtClean="0"/>
              <a:t>ϵ</a:t>
            </a:r>
            <a:r>
              <a:rPr lang="en-US" sz="1900" dirty="0" smtClean="0"/>
              <a:t> and an η where the </a:t>
            </a:r>
            <a:r>
              <a:rPr lang="el-GR" sz="1900" dirty="0" smtClean="0"/>
              <a:t>ϵ</a:t>
            </a:r>
            <a:r>
              <a:rPr lang="en-US" sz="1900" dirty="0" smtClean="0"/>
              <a:t> is the + − + − + − · · · and the η is a time shift operator</a:t>
            </a:r>
            <a:r>
              <a:rPr lang="en-US" sz="1900" b="1" dirty="0" smtClean="0"/>
              <a:t>. Clifford algebra is at the base of the world! And the fermions are composed of these things</a:t>
            </a:r>
            <a:r>
              <a:rPr lang="en-US" sz="1900" b="1" dirty="0" smtClean="0"/>
              <a:t>.”</a:t>
            </a:r>
            <a:endParaRPr lang="en-US" sz="1900" b="1" dirty="0"/>
          </a:p>
        </p:txBody>
      </p:sp>
    </p:spTree>
    <p:extLst>
      <p:ext uri="{BB962C8B-B14F-4D97-AF65-F5344CB8AC3E}">
        <p14:creationId xmlns:p14="http://schemas.microsoft.com/office/powerpoint/2010/main" val="178836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Penny </a:t>
            </a:r>
            <a:r>
              <a:rPr lang="en-US" sz="4800" dirty="0" err="1" smtClean="0"/>
              <a:t>Spikins</a:t>
            </a:r>
            <a:r>
              <a:rPr lang="en-US" sz="4800" dirty="0" smtClean="0"/>
              <a:t>:</a:t>
            </a:r>
            <a:br>
              <a:rPr lang="en-US" sz="4800" dirty="0" smtClean="0"/>
            </a:br>
            <a:r>
              <a:rPr lang="en-US" sz="4800" dirty="0" smtClean="0"/>
              <a:t>Connection of </a:t>
            </a:r>
            <a:r>
              <a:rPr lang="en-US" sz="4800" dirty="0"/>
              <a:t>C</a:t>
            </a:r>
            <a:r>
              <a:rPr lang="en-US" sz="4800" dirty="0" smtClean="0"/>
              <a:t>ompassion </a:t>
            </a:r>
            <a:br>
              <a:rPr lang="en-US" sz="4800" dirty="0" smtClean="0"/>
            </a:br>
            <a:r>
              <a:rPr lang="en-US" sz="4800" dirty="0" smtClean="0"/>
              <a:t>to Aesthetics</a:t>
            </a:r>
            <a:endParaRPr lang="en-US" sz="4800" dirty="0"/>
          </a:p>
        </p:txBody>
      </p:sp>
      <p:sp>
        <p:nvSpPr>
          <p:cNvPr id="3" name="Subtitle 2"/>
          <p:cNvSpPr>
            <a:spLocks noGrp="1"/>
          </p:cNvSpPr>
          <p:nvPr>
            <p:ph type="subTitle" idx="1"/>
          </p:nvPr>
        </p:nvSpPr>
        <p:spPr>
          <a:xfrm>
            <a:off x="152400" y="3352800"/>
            <a:ext cx="6400800" cy="3429000"/>
          </a:xfrm>
        </p:spPr>
        <p:txBody>
          <a:bodyPr/>
          <a:lstStyle/>
          <a:p>
            <a:r>
              <a:rPr lang="en-US" dirty="0" smtClean="0"/>
              <a:t>“Helen’s Bull”</a:t>
            </a:r>
            <a:br>
              <a:rPr lang="en-US" dirty="0" smtClean="0"/>
            </a:br>
            <a:r>
              <a:rPr lang="en-US" dirty="0" smtClean="0"/>
              <a:t>By Helen Craig Jennings – Based on the Lascaux Paleolithic cave paintings</a:t>
            </a:r>
            <a:endParaRPr lang="en-US" sz="800" dirty="0"/>
          </a:p>
          <a:p>
            <a:endParaRPr lang="en-US" sz="2400" dirty="0" smtClean="0"/>
          </a:p>
          <a:p>
            <a:r>
              <a:rPr lang="en-US" sz="2400" dirty="0" smtClean="0"/>
              <a:t>Message</a:t>
            </a:r>
            <a:r>
              <a:rPr lang="en-US" sz="2400" dirty="0"/>
              <a:t>: </a:t>
            </a:r>
            <a:r>
              <a:rPr lang="en-US" sz="2400" dirty="0" smtClean="0"/>
              <a:t>Perpetuation of the </a:t>
            </a:r>
            <a:r>
              <a:rPr lang="en-US" sz="2400" b="1" dirty="0" smtClean="0"/>
              <a:t>power of art </a:t>
            </a:r>
            <a:r>
              <a:rPr lang="en-US" sz="2400" dirty="0" smtClean="0"/>
              <a:t/>
            </a:r>
            <a:br>
              <a:rPr lang="en-US" sz="2400" dirty="0" smtClean="0"/>
            </a:br>
            <a:r>
              <a:rPr lang="en-US" sz="2400" dirty="0" smtClean="0"/>
              <a:t>across space and time</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776" b="21950"/>
          <a:stretch/>
        </p:blipFill>
        <p:spPr>
          <a:xfrm>
            <a:off x="6629400" y="3429000"/>
            <a:ext cx="2192917" cy="2895600"/>
          </a:xfrm>
          <a:prstGeom prst="rect">
            <a:avLst/>
          </a:prstGeom>
        </p:spPr>
      </p:pic>
    </p:spTree>
    <p:extLst>
      <p:ext uri="{BB962C8B-B14F-4D97-AF65-F5344CB8AC3E}">
        <p14:creationId xmlns:p14="http://schemas.microsoft.com/office/powerpoint/2010/main" val="791288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610600" cy="1139825"/>
          </a:xfrm>
        </p:spPr>
        <p:txBody>
          <a:bodyPr/>
          <a:lstStyle/>
          <a:p>
            <a:pPr algn="ctr"/>
            <a:r>
              <a:rPr lang="en-US" sz="3200" dirty="0" smtClean="0"/>
              <a:t>Social Communication and Aesthetic Power</a:t>
            </a:r>
            <a:br>
              <a:rPr lang="en-US" sz="3200" dirty="0" smtClean="0"/>
            </a:br>
            <a:r>
              <a:rPr lang="en-US" sz="2400" dirty="0" smtClean="0"/>
              <a:t>Penny </a:t>
            </a:r>
            <a:r>
              <a:rPr lang="en-US" sz="2400" dirty="0" err="1" smtClean="0"/>
              <a:t>Spikins</a:t>
            </a:r>
            <a:r>
              <a:rPr lang="en-US" sz="2400" dirty="0" smtClean="0"/>
              <a:t> on </a:t>
            </a:r>
            <a:r>
              <a:rPr lang="en-US" sz="2400" dirty="0"/>
              <a:t>N</a:t>
            </a:r>
            <a:r>
              <a:rPr lang="en-US" sz="2400" dirty="0" smtClean="0"/>
              <a:t>eanderthal Use of Aesthetics in Aiding Migration</a:t>
            </a:r>
            <a:endParaRPr lang="en-US" sz="2400" dirty="0"/>
          </a:p>
        </p:txBody>
      </p:sp>
      <p:sp>
        <p:nvSpPr>
          <p:cNvPr id="3" name="Content Placeholder 2"/>
          <p:cNvSpPr>
            <a:spLocks noGrp="1"/>
          </p:cNvSpPr>
          <p:nvPr>
            <p:ph idx="1"/>
          </p:nvPr>
        </p:nvSpPr>
        <p:spPr/>
        <p:txBody>
          <a:bodyPr/>
          <a:lstStyle/>
          <a:p>
            <a:pPr marL="0" indent="0">
              <a:buNone/>
            </a:pPr>
            <a:r>
              <a:rPr lang="en-US" sz="2000" i="1" dirty="0" smtClean="0"/>
              <a:t>“Why </a:t>
            </a:r>
            <a:r>
              <a:rPr lang="en-US" sz="2000" i="1" dirty="0"/>
              <a:t>is European Upper </a:t>
            </a:r>
            <a:r>
              <a:rPr lang="en-US" sz="2000" i="1" dirty="0" err="1"/>
              <a:t>Palaeolithic</a:t>
            </a:r>
            <a:r>
              <a:rPr lang="en-US" sz="2000" i="1" dirty="0"/>
              <a:t> art so immediate, so moving</a:t>
            </a:r>
            <a:r>
              <a:rPr lang="en-US" sz="2000" dirty="0"/>
              <a:t>? I can’t help but wonder if the</a:t>
            </a:r>
            <a:r>
              <a:rPr lang="en-US" sz="2000" i="1" dirty="0"/>
              <a:t> scale of human interconnections and independence in ice-age Europe </a:t>
            </a:r>
            <a:r>
              <a:rPr lang="en-US" sz="2000" dirty="0"/>
              <a:t>provides an explanation. </a:t>
            </a:r>
            <a:r>
              <a:rPr lang="en-US" sz="2000" dirty="0" smtClean="0"/>
              <a:t>[By contrast] much </a:t>
            </a:r>
            <a:r>
              <a:rPr lang="en-US" sz="2000" dirty="0"/>
              <a:t>art produced by </a:t>
            </a:r>
            <a:r>
              <a:rPr lang="en-US" sz="2000" dirty="0" smtClean="0"/>
              <a:t>hunter-gatherers </a:t>
            </a:r>
            <a:r>
              <a:rPr lang="en-US" sz="2000" dirty="0"/>
              <a:t>is highly stylized, heavily symbolic, difficult to decipher to those living outside these contexts. Without the story behind the symbols in such art we don’t feel the same in response. Yet the art of the Upper </a:t>
            </a:r>
            <a:r>
              <a:rPr lang="en-US" sz="2000" dirty="0" err="1"/>
              <a:t>Palaeolithic</a:t>
            </a:r>
            <a:r>
              <a:rPr lang="en-US" sz="2000" dirty="0"/>
              <a:t> has some kind of universal appeal, a natural response we feel to the sensitivity of figurative depiction of lions hunting and deer swimming across a river.</a:t>
            </a:r>
          </a:p>
          <a:p>
            <a:pPr marL="0" indent="0">
              <a:buNone/>
            </a:pPr>
            <a:r>
              <a:rPr lang="en-US" sz="2000" i="1" dirty="0" smtClean="0"/>
              <a:t>“Might </a:t>
            </a:r>
            <a:r>
              <a:rPr lang="en-US" sz="2000" i="1" dirty="0"/>
              <a:t>the power to transport</a:t>
            </a:r>
            <a:r>
              <a:rPr lang="en-US" sz="2000" dirty="0"/>
              <a:t> of such art, a sense of being there, feeling the awe of feeling closeness to majestic animals, have been the way it is because it </a:t>
            </a:r>
            <a:r>
              <a:rPr lang="en-US" sz="2000" i="1" dirty="0"/>
              <a:t>needed to cross different cultures? </a:t>
            </a:r>
            <a:r>
              <a:rPr lang="en-US" sz="2000" dirty="0"/>
              <a:t>Travelling from the Rhineland to the coast, would people need art to convey their sensitivity, their trustworthiness to others, to cross ethnic boundaries</a:t>
            </a:r>
            <a:r>
              <a:rPr lang="en-US" sz="2000" dirty="0" smtClean="0"/>
              <a:t>?”</a:t>
            </a:r>
            <a:endParaRPr lang="en-US" sz="2000" dirty="0"/>
          </a:p>
          <a:p>
            <a:pPr marL="0" indent="0">
              <a:buNone/>
            </a:pPr>
            <a:r>
              <a:rPr lang="en-US" sz="2000" dirty="0" smtClean="0"/>
              <a:t>        Penny </a:t>
            </a:r>
            <a:r>
              <a:rPr lang="en-US" sz="2000" dirty="0" err="1" smtClean="0"/>
              <a:t>Spikins</a:t>
            </a:r>
            <a:r>
              <a:rPr lang="en-US" sz="2000" dirty="0" smtClean="0"/>
              <a:t> (2015), </a:t>
            </a:r>
            <a:r>
              <a:rPr lang="en-US" sz="2000" i="1" dirty="0" smtClean="0"/>
              <a:t>How Compassion Made Us Human</a:t>
            </a:r>
            <a:endParaRPr lang="en-US" sz="2000" dirty="0"/>
          </a:p>
        </p:txBody>
      </p:sp>
    </p:spTree>
    <p:extLst>
      <p:ext uri="{BB962C8B-B14F-4D97-AF65-F5344CB8AC3E}">
        <p14:creationId xmlns:p14="http://schemas.microsoft.com/office/powerpoint/2010/main" val="3699421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Aesthetics and Evolutionary Neurobiology – </a:t>
            </a:r>
            <a:br>
              <a:rPr lang="en-US" sz="3200" dirty="0" smtClean="0"/>
            </a:br>
            <a:r>
              <a:rPr lang="en-US" sz="3200" dirty="0" smtClean="0"/>
              <a:t>C. U. Smith</a:t>
            </a:r>
            <a:endParaRPr lang="en-US" sz="3200" dirty="0"/>
          </a:p>
        </p:txBody>
      </p:sp>
      <p:sp>
        <p:nvSpPr>
          <p:cNvPr id="3" name="Content Placeholder 2"/>
          <p:cNvSpPr>
            <a:spLocks noGrp="1"/>
          </p:cNvSpPr>
          <p:nvPr>
            <p:ph idx="1"/>
          </p:nvPr>
        </p:nvSpPr>
        <p:spPr>
          <a:xfrm>
            <a:off x="457200" y="1600200"/>
            <a:ext cx="8458200" cy="4530725"/>
          </a:xfrm>
        </p:spPr>
        <p:txBody>
          <a:bodyPr/>
          <a:lstStyle/>
          <a:p>
            <a:pPr marL="0" indent="0">
              <a:buNone/>
            </a:pPr>
            <a:endParaRPr lang="en-US" dirty="0" smtClean="0"/>
          </a:p>
          <a:p>
            <a:pPr marL="0" indent="0">
              <a:buNone/>
            </a:pPr>
            <a:r>
              <a:rPr lang="en-US" dirty="0" smtClean="0"/>
              <a:t>“Aesthetics </a:t>
            </a:r>
            <a:r>
              <a:rPr lang="en-US" dirty="0"/>
              <a:t>lies at the core of human mentality, and its study is consequently of importance not only to philosophers and art critics but also to neurobiologists</a:t>
            </a:r>
            <a:r>
              <a:rPr lang="en-US" dirty="0" smtClean="0"/>
              <a:t>.” </a:t>
            </a:r>
          </a:p>
          <a:p>
            <a:pPr marL="0" indent="0">
              <a:buNone/>
            </a:pPr>
            <a:r>
              <a:rPr lang="en-US" dirty="0"/>
              <a:t> </a:t>
            </a:r>
            <a:r>
              <a:rPr lang="en-US" dirty="0" smtClean="0"/>
              <a:t>     </a:t>
            </a:r>
            <a:r>
              <a:rPr lang="en-US" sz="2000" dirty="0" smtClean="0"/>
              <a:t>C. U. Smith (2005), Evolutionary Neurobiology and Aesthetics. </a:t>
            </a:r>
            <a:br>
              <a:rPr lang="en-US" sz="2000" dirty="0" smtClean="0"/>
            </a:br>
            <a:r>
              <a:rPr lang="en-US" sz="2000" dirty="0" smtClean="0"/>
              <a:t>        (Affiliation:  Vision Sciences, Aston University, U.K.)</a:t>
            </a:r>
            <a:endParaRPr lang="en-US" sz="2000" dirty="0"/>
          </a:p>
        </p:txBody>
      </p:sp>
    </p:spTree>
    <p:extLst>
      <p:ext uri="{BB962C8B-B14F-4D97-AF65-F5344CB8AC3E}">
        <p14:creationId xmlns:p14="http://schemas.microsoft.com/office/powerpoint/2010/main" val="2245558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038600"/>
            <a:ext cx="2124456" cy="2590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00200"/>
            <a:ext cx="2057400" cy="21548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038600"/>
            <a:ext cx="2167467" cy="2438400"/>
          </a:xfrm>
          <a:prstGeom prst="rect">
            <a:avLst/>
          </a:prstGeom>
        </p:spPr>
      </p:pic>
      <p:sp>
        <p:nvSpPr>
          <p:cNvPr id="2" name="Title 1"/>
          <p:cNvSpPr>
            <a:spLocks noGrp="1"/>
          </p:cNvSpPr>
          <p:nvPr>
            <p:ph type="ctrTitle"/>
          </p:nvPr>
        </p:nvSpPr>
        <p:spPr>
          <a:xfrm>
            <a:off x="228600" y="-152400"/>
            <a:ext cx="8686800" cy="2127250"/>
          </a:xfrm>
        </p:spPr>
        <p:txBody>
          <a:bodyPr/>
          <a:lstStyle/>
          <a:p>
            <a:pPr algn="ctr"/>
            <a:r>
              <a:rPr lang="en-US" sz="3600" dirty="0" smtClean="0"/>
              <a:t>Compassion, Aesthetics, and Polarities</a:t>
            </a:r>
            <a:br>
              <a:rPr lang="en-US" sz="3600" dirty="0" smtClean="0"/>
            </a:br>
            <a:r>
              <a:rPr lang="en-US" sz="3200" dirty="0" smtClean="0"/>
              <a:t>Penny </a:t>
            </a:r>
            <a:r>
              <a:rPr lang="en-US" sz="3200" dirty="0" err="1" smtClean="0"/>
              <a:t>Spikins</a:t>
            </a:r>
            <a:r>
              <a:rPr lang="en-US" sz="3200" dirty="0" smtClean="0"/>
              <a:t>, Martin Hay</a:t>
            </a:r>
            <a:r>
              <a:rPr lang="en-US" sz="2400" dirty="0" smtClean="0"/>
              <a:t/>
            </a:r>
            <a:br>
              <a:rPr lang="en-US" sz="2400" dirty="0" smtClean="0"/>
            </a:br>
            <a:r>
              <a:rPr lang="en-US" sz="2400" dirty="0"/>
              <a:t/>
            </a:r>
            <a:br>
              <a:rPr lang="en-US" sz="2400" dirty="0"/>
            </a:br>
            <a:endParaRPr lang="en-US" sz="2400" dirty="0"/>
          </a:p>
        </p:txBody>
      </p:sp>
      <p:sp>
        <p:nvSpPr>
          <p:cNvPr id="3" name="Content Placeholder 2"/>
          <p:cNvSpPr>
            <a:spLocks noGrp="1"/>
          </p:cNvSpPr>
          <p:nvPr>
            <p:ph type="subTitle" idx="1"/>
          </p:nvPr>
        </p:nvSpPr>
        <p:spPr/>
        <p:txBody>
          <a:bodyPr/>
          <a:lstStyle/>
          <a:p>
            <a:endParaRPr lang="en-US" dirty="0" smtClean="0"/>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600200"/>
            <a:ext cx="2362721" cy="2215082"/>
          </a:xfrm>
          <a:prstGeom prst="rect">
            <a:avLst/>
          </a:prstGeom>
        </p:spPr>
      </p:pic>
    </p:spTree>
    <p:extLst>
      <p:ext uri="{BB962C8B-B14F-4D97-AF65-F5344CB8AC3E}">
        <p14:creationId xmlns:p14="http://schemas.microsoft.com/office/powerpoint/2010/main" val="3678707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915400" cy="1139825"/>
          </a:xfrm>
        </p:spPr>
        <p:txBody>
          <a:bodyPr/>
          <a:lstStyle/>
          <a:p>
            <a:pPr algn="ctr"/>
            <a:r>
              <a:rPr lang="en-US" sz="2800" dirty="0" smtClean="0"/>
              <a:t>What We Can Learn From </a:t>
            </a:r>
            <a:r>
              <a:rPr lang="en-US" sz="2800" dirty="0" smtClean="0"/>
              <a:t>Evolutionary Archaeology:</a:t>
            </a:r>
            <a:r>
              <a:rPr lang="en-US" sz="2800" dirty="0"/>
              <a:t/>
            </a:r>
            <a:br>
              <a:rPr lang="en-US" sz="2800" dirty="0"/>
            </a:br>
            <a:r>
              <a:rPr lang="en-US" sz="2800" dirty="0" smtClean="0"/>
              <a:t>Caring, Compassion, Aesthetics, and Creativity</a:t>
            </a:r>
            <a:endParaRPr lang="en-US" sz="2800" dirty="0"/>
          </a:p>
        </p:txBody>
      </p:sp>
      <p:sp>
        <p:nvSpPr>
          <p:cNvPr id="3" name="Content Placeholder 2"/>
          <p:cNvSpPr>
            <a:spLocks noGrp="1"/>
          </p:cNvSpPr>
          <p:nvPr>
            <p:ph idx="1"/>
          </p:nvPr>
        </p:nvSpPr>
        <p:spPr>
          <a:xfrm>
            <a:off x="304800" y="1600200"/>
            <a:ext cx="8839200" cy="52578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Caring, Compassion, and Aesthetics --</a:t>
            </a:r>
          </a:p>
          <a:p>
            <a:pPr marL="0" indent="0">
              <a:buNone/>
            </a:pPr>
            <a:r>
              <a:rPr lang="en-US" sz="2400" dirty="0" smtClean="0"/>
              <a:t>    There is a historical continuity.</a:t>
            </a:r>
          </a:p>
          <a:p>
            <a:pPr marL="0" indent="0">
              <a:buNone/>
            </a:pPr>
            <a:endParaRPr lang="en-US" sz="2400" dirty="0" smtClean="0"/>
          </a:p>
          <a:p>
            <a:pPr marL="0" indent="0">
              <a:buNone/>
            </a:pPr>
            <a:r>
              <a:rPr lang="en-US" sz="1800" dirty="0" smtClean="0"/>
              <a:t>References:</a:t>
            </a:r>
          </a:p>
          <a:p>
            <a:r>
              <a:rPr lang="en-US" sz="1600" dirty="0" smtClean="0"/>
              <a:t>Penny </a:t>
            </a:r>
            <a:r>
              <a:rPr lang="en-US" sz="1600" dirty="0" err="1" smtClean="0"/>
              <a:t>Spikins</a:t>
            </a:r>
            <a:r>
              <a:rPr lang="en-US" sz="1600" dirty="0" smtClean="0"/>
              <a:t> (2015), </a:t>
            </a:r>
            <a:r>
              <a:rPr lang="en-US" sz="1600" i="1" dirty="0" smtClean="0"/>
              <a:t>How Compassion Made Us Human</a:t>
            </a:r>
          </a:p>
          <a:p>
            <a:r>
              <a:rPr lang="en-US" sz="1600" dirty="0" smtClean="0"/>
              <a:t>A. M. Rosenthal-von der </a:t>
            </a:r>
            <a:r>
              <a:rPr lang="en-US" sz="1600" dirty="0" err="1" smtClean="0"/>
              <a:t>Pütten</a:t>
            </a:r>
            <a:r>
              <a:rPr lang="en-US" sz="1600" dirty="0" smtClean="0"/>
              <a:t> et al (2014), Investigations on empathy toward humans and robots using psychophysiological measures and fMRI.</a:t>
            </a:r>
          </a:p>
          <a:p>
            <a:r>
              <a:rPr lang="en-US" sz="1600" dirty="0" err="1"/>
              <a:t>Spikins</a:t>
            </a:r>
            <a:r>
              <a:rPr lang="en-US" sz="1600" dirty="0"/>
              <a:t>, </a:t>
            </a:r>
            <a:r>
              <a:rPr lang="en-US" sz="1600" dirty="0" err="1"/>
              <a:t>Slocombe</a:t>
            </a:r>
            <a:r>
              <a:rPr lang="en-US" sz="1600" dirty="0"/>
              <a:t>, </a:t>
            </a:r>
            <a:r>
              <a:rPr lang="en-US" sz="1600" dirty="0" smtClean="0"/>
              <a:t>Needham (Paper in Preparation), Self-compassion and material objects.</a:t>
            </a:r>
            <a:endParaRPr lang="en-US" sz="1600" dirty="0"/>
          </a:p>
        </p:txBody>
      </p:sp>
      <p:sp>
        <p:nvSpPr>
          <p:cNvPr id="4" name="Rectangle 3"/>
          <p:cNvSpPr/>
          <p:nvPr/>
        </p:nvSpPr>
        <p:spPr bwMode="auto">
          <a:xfrm>
            <a:off x="914400" y="2057400"/>
            <a:ext cx="1676400" cy="15240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rPr>
              <a:t> </a:t>
            </a:r>
            <a:r>
              <a:rPr kumimoji="0" lang="en-US" sz="1800" b="0" i="0" u="none" strike="noStrike" cap="none" normalizeH="0" baseline="0" dirty="0" smtClean="0">
                <a:ln>
                  <a:noFill/>
                </a:ln>
                <a:solidFill>
                  <a:schemeClr val="bg1"/>
                </a:solidFill>
                <a:effectLst/>
                <a:latin typeface="Arial" charset="0"/>
              </a:rPr>
              <a:t>Compassion</a:t>
            </a:r>
            <a:br>
              <a:rPr kumimoji="0" lang="en-US" sz="1800" b="0" i="0" u="none" strike="noStrike" cap="none" normalizeH="0" baseline="0" dirty="0" smtClean="0">
                <a:ln>
                  <a:noFill/>
                </a:ln>
                <a:solidFill>
                  <a:schemeClr val="bg1"/>
                </a:solidFill>
                <a:effectLst/>
                <a:latin typeface="Arial" charset="0"/>
              </a:rPr>
            </a:br>
            <a:r>
              <a:rPr kumimoji="0" lang="en-US" sz="1800" b="0" i="0" u="none" strike="noStrike" cap="none" normalizeH="0" baseline="0" dirty="0" smtClean="0">
                <a:ln>
                  <a:noFill/>
                </a:ln>
                <a:solidFill>
                  <a:schemeClr val="bg1"/>
                </a:solidFill>
                <a:effectLst/>
                <a:latin typeface="Arial" charset="0"/>
              </a:rPr>
              <a:t>(for people</a:t>
            </a:r>
            <a:br>
              <a:rPr kumimoji="0" lang="en-US" sz="1800" b="0" i="0" u="none" strike="noStrike" cap="none" normalizeH="0" baseline="0" dirty="0" smtClean="0">
                <a:ln>
                  <a:noFill/>
                </a:ln>
                <a:solidFill>
                  <a:schemeClr val="bg1"/>
                </a:solidFill>
                <a:effectLst/>
                <a:latin typeface="Arial" charset="0"/>
              </a:rPr>
            </a:br>
            <a:r>
              <a:rPr kumimoji="0" lang="en-US" sz="1800" b="0" i="0" u="none" strike="noStrike" cap="none" normalizeH="0" baseline="0" dirty="0" smtClean="0">
                <a:ln>
                  <a:noFill/>
                </a:ln>
                <a:solidFill>
                  <a:schemeClr val="bg1"/>
                </a:solidFill>
                <a:effectLst/>
                <a:latin typeface="Arial" charset="0"/>
              </a:rPr>
              <a:t>and via robots)</a:t>
            </a:r>
          </a:p>
        </p:txBody>
      </p:sp>
      <p:sp>
        <p:nvSpPr>
          <p:cNvPr id="7" name="Rectangle 6"/>
          <p:cNvSpPr/>
          <p:nvPr/>
        </p:nvSpPr>
        <p:spPr bwMode="auto">
          <a:xfrm>
            <a:off x="3657600" y="1600200"/>
            <a:ext cx="1676400" cy="9144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rPr>
              <a:t> </a:t>
            </a:r>
            <a:r>
              <a:rPr kumimoji="0" lang="en-US" sz="1800" b="0" i="0" u="none" strike="noStrike" cap="none" normalizeH="0" baseline="0" dirty="0" smtClean="0">
                <a:ln>
                  <a:noFill/>
                </a:ln>
                <a:solidFill>
                  <a:schemeClr val="bg1"/>
                </a:solidFill>
                <a:effectLst/>
                <a:latin typeface="Arial" charset="0"/>
              </a:rPr>
              <a:t>Caring</a:t>
            </a:r>
          </a:p>
        </p:txBody>
      </p:sp>
      <p:sp>
        <p:nvSpPr>
          <p:cNvPr id="8" name="Rectangle 7"/>
          <p:cNvSpPr/>
          <p:nvPr/>
        </p:nvSpPr>
        <p:spPr bwMode="auto">
          <a:xfrm>
            <a:off x="6400800" y="2057400"/>
            <a:ext cx="2057400" cy="32004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 </a:t>
            </a:r>
            <a:r>
              <a:rPr kumimoji="0" lang="en-US" sz="2400" b="0" i="0" u="none" strike="noStrike" cap="none" normalizeH="0" baseline="0" dirty="0" smtClean="0">
                <a:ln>
                  <a:noFill/>
                </a:ln>
                <a:solidFill>
                  <a:schemeClr val="bg1"/>
                </a:solidFill>
                <a:effectLst/>
                <a:latin typeface="Arial" charset="0"/>
              </a:rPr>
              <a:t>Aesthetics: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(For Objects) </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Images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Symbolic Works</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Cave Paintings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Hand Implements</a:t>
            </a:r>
            <a:endParaRPr kumimoji="0" lang="en-US" sz="18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Sociable Robots</a:t>
            </a:r>
            <a:endParaRPr kumimoji="0" lang="en-US" sz="1800" b="1" i="0" u="none" strike="noStrike" cap="none" normalizeH="0" baseline="0" dirty="0" smtClean="0">
              <a:ln>
                <a:noFill/>
              </a:ln>
              <a:solidFill>
                <a:schemeClr val="bg1"/>
              </a:solidFill>
              <a:effectLst/>
            </a:endParaRPr>
          </a:p>
        </p:txBody>
      </p:sp>
      <p:sp>
        <p:nvSpPr>
          <p:cNvPr id="9" name="Right Arrow 8"/>
          <p:cNvSpPr/>
          <p:nvPr/>
        </p:nvSpPr>
        <p:spPr bwMode="auto">
          <a:xfrm rot="8671279">
            <a:off x="2590800" y="2017196"/>
            <a:ext cx="10668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rot="2024007">
            <a:off x="5378757" y="2008015"/>
            <a:ext cx="10668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0875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991600" cy="1139825"/>
          </a:xfrm>
        </p:spPr>
        <p:txBody>
          <a:bodyPr/>
          <a:lstStyle/>
          <a:p>
            <a:pPr algn="ctr"/>
            <a:r>
              <a:rPr lang="en-US" sz="3200" dirty="0" smtClean="0"/>
              <a:t>Penny </a:t>
            </a:r>
            <a:r>
              <a:rPr lang="en-US" sz="3200" dirty="0" err="1" smtClean="0"/>
              <a:t>Spikins</a:t>
            </a:r>
            <a:r>
              <a:rPr lang="en-US" sz="3200" dirty="0" smtClean="0"/>
              <a:t>:</a:t>
            </a:r>
            <a:br>
              <a:rPr lang="en-US" sz="3200" dirty="0" smtClean="0"/>
            </a:br>
            <a:r>
              <a:rPr lang="en-US" sz="3200" dirty="0" smtClean="0"/>
              <a:t>Compassion </a:t>
            </a:r>
            <a:r>
              <a:rPr lang="en-US" sz="3200" dirty="0"/>
              <a:t>Predates Intelligence in </a:t>
            </a:r>
            <a:r>
              <a:rPr lang="en-US" sz="3200" dirty="0" smtClean="0"/>
              <a:t>Early Humans</a:t>
            </a:r>
            <a:endParaRPr lang="en-US" sz="3200" dirty="0"/>
          </a:p>
        </p:txBody>
      </p:sp>
      <p:sp>
        <p:nvSpPr>
          <p:cNvPr id="3" name="Content Placeholder 2"/>
          <p:cNvSpPr>
            <a:spLocks noGrp="1"/>
          </p:cNvSpPr>
          <p:nvPr>
            <p:ph idx="1"/>
          </p:nvPr>
        </p:nvSpPr>
        <p:spPr>
          <a:xfrm>
            <a:off x="304800" y="1600200"/>
            <a:ext cx="8763000" cy="4530725"/>
          </a:xfrm>
        </p:spPr>
        <p:txBody>
          <a:bodyPr/>
          <a:lstStyle/>
          <a:p>
            <a:pPr marL="0" indent="0">
              <a:buNone/>
            </a:pPr>
            <a:r>
              <a:rPr lang="en-US" sz="1800" b="1" dirty="0" smtClean="0"/>
              <a:t>News Report following publication of </a:t>
            </a:r>
            <a:r>
              <a:rPr lang="en-US" sz="1800" b="1" dirty="0" err="1" smtClean="0"/>
              <a:t>Spikins</a:t>
            </a:r>
            <a:r>
              <a:rPr lang="en-US" sz="1800" b="1" dirty="0" smtClean="0"/>
              <a:t>’ 2015 book on archaeology and compassion:</a:t>
            </a:r>
            <a:r>
              <a:rPr lang="en-US" sz="1800" b="1" dirty="0"/>
              <a:t> </a:t>
            </a:r>
            <a:r>
              <a:rPr lang="en-US" sz="1800" b="1" dirty="0" smtClean="0"/>
              <a:t/>
            </a:r>
            <a:br>
              <a:rPr lang="en-US" sz="1800" b="1" dirty="0" smtClean="0"/>
            </a:br>
            <a:endParaRPr lang="en-US" sz="1800" dirty="0"/>
          </a:p>
          <a:p>
            <a:r>
              <a:rPr lang="en-US" sz="1800" dirty="0" smtClean="0"/>
              <a:t>London Times</a:t>
            </a:r>
            <a:r>
              <a:rPr lang="en-US" sz="1800" b="1" dirty="0" smtClean="0"/>
              <a:t>:</a:t>
            </a:r>
            <a:r>
              <a:rPr lang="en-US" sz="1800" dirty="0"/>
              <a:t> Early humans developed kindness, compassion and a sense of beauty long before the emergence of intelligence, a new study has claimed.</a:t>
            </a:r>
          </a:p>
          <a:p>
            <a:r>
              <a:rPr lang="en-US" sz="1800" b="1" dirty="0"/>
              <a:t>"Human evolution is usually depicted as driven by intelligence, with empathy and deeper emotions following," said Penny </a:t>
            </a:r>
            <a:r>
              <a:rPr lang="en-US" sz="1800" b="1" dirty="0" err="1"/>
              <a:t>Spikins</a:t>
            </a:r>
            <a:r>
              <a:rPr lang="en-US" sz="1800" b="1" dirty="0"/>
              <a:t>, who researches human origins at York University.</a:t>
            </a:r>
            <a:endParaRPr lang="en-US" sz="1800" dirty="0"/>
          </a:p>
          <a:p>
            <a:r>
              <a:rPr lang="en-US" sz="1800" b="1" dirty="0"/>
              <a:t>"However, the evidence suggests it happened the other way round. Evolution made us sociable, living in groups and looking after one another, even before we had language.</a:t>
            </a:r>
            <a:endParaRPr lang="en-US" sz="1800" dirty="0"/>
          </a:p>
          <a:p>
            <a:r>
              <a:rPr lang="en-US" sz="1800" dirty="0"/>
              <a:t>Our success since then, including the evolution of intelligence, all sprang from that," </a:t>
            </a:r>
            <a:r>
              <a:rPr lang="en-US" sz="1800" dirty="0" err="1"/>
              <a:t>Spikins</a:t>
            </a:r>
            <a:r>
              <a:rPr lang="en-US" sz="1800" dirty="0"/>
              <a:t> said. </a:t>
            </a:r>
            <a:r>
              <a:rPr lang="en-US" sz="1800" dirty="0" err="1"/>
              <a:t>Spikins</a:t>
            </a:r>
            <a:r>
              <a:rPr lang="en-US" sz="1800" dirty="0"/>
              <a:t> pointed to archeological finds hinting that even pre-humans had unsuspected </a:t>
            </a:r>
            <a:r>
              <a:rPr lang="en-US" sz="1800" b="1" dirty="0"/>
              <a:t>emotional depths</a:t>
            </a:r>
            <a:r>
              <a:rPr lang="en-US" sz="1800" dirty="0"/>
              <a:t>. Among the earliest is the </a:t>
            </a:r>
            <a:r>
              <a:rPr lang="en-US" sz="1800" dirty="0" err="1"/>
              <a:t>Makapansgat</a:t>
            </a:r>
            <a:r>
              <a:rPr lang="en-US" sz="1800" dirty="0"/>
              <a:t> pebble, a small rock with pits and markings resembling a baby's face, found in a South African cave with australopithecines, dating back 3 million years.</a:t>
            </a:r>
          </a:p>
          <a:p>
            <a:pPr marL="0" indent="0">
              <a:buNone/>
            </a:pPr>
            <a:r>
              <a:rPr lang="en-US" sz="1800" dirty="0" smtClean="0"/>
              <a:t>                </a:t>
            </a:r>
            <a:r>
              <a:rPr lang="en-US" sz="1800" b="1" dirty="0"/>
              <a:t>Deccan Chronicle, Feb 22, 2015</a:t>
            </a:r>
            <a:endParaRPr lang="en-US" sz="1800" dirty="0"/>
          </a:p>
        </p:txBody>
      </p:sp>
    </p:spTree>
    <p:extLst>
      <p:ext uri="{BB962C8B-B14F-4D97-AF65-F5344CB8AC3E}">
        <p14:creationId xmlns:p14="http://schemas.microsoft.com/office/powerpoint/2010/main" val="4205178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839200" cy="1139825"/>
          </a:xfrm>
        </p:spPr>
        <p:txBody>
          <a:bodyPr/>
          <a:lstStyle/>
          <a:p>
            <a:pPr algn="ctr"/>
            <a:r>
              <a:rPr lang="en-US" sz="3200" dirty="0" smtClean="0"/>
              <a:t>Penny </a:t>
            </a:r>
            <a:r>
              <a:rPr lang="en-US" sz="3200" dirty="0" err="1" smtClean="0"/>
              <a:t>Spikins</a:t>
            </a:r>
            <a:r>
              <a:rPr lang="en-US" sz="3200" dirty="0" smtClean="0"/>
              <a:t>:  </a:t>
            </a:r>
            <a:br>
              <a:rPr lang="en-US" sz="3200" dirty="0" smtClean="0"/>
            </a:br>
            <a:r>
              <a:rPr lang="en-US" sz="3200" dirty="0" smtClean="0"/>
              <a:t>Evolutionary History of Compassion</a:t>
            </a:r>
            <a:endParaRPr lang="en-US" sz="3200" dirty="0"/>
          </a:p>
        </p:txBody>
      </p:sp>
      <p:sp>
        <p:nvSpPr>
          <p:cNvPr id="3" name="Content Placeholder 2"/>
          <p:cNvSpPr>
            <a:spLocks noGrp="1"/>
          </p:cNvSpPr>
          <p:nvPr>
            <p:ph idx="1"/>
          </p:nvPr>
        </p:nvSpPr>
        <p:spPr>
          <a:xfrm>
            <a:off x="304800" y="1600200"/>
            <a:ext cx="8763000" cy="5257800"/>
          </a:xfrm>
        </p:spPr>
        <p:txBody>
          <a:bodyPr/>
          <a:lstStyle/>
          <a:p>
            <a:r>
              <a:rPr lang="en-US" sz="1600" dirty="0" smtClean="0"/>
              <a:t>Researcher based at University of York (U.K.), </a:t>
            </a:r>
            <a:r>
              <a:rPr lang="en-US" sz="1600" dirty="0"/>
              <a:t>Centre for Human </a:t>
            </a:r>
            <a:r>
              <a:rPr lang="en-US" sz="1600" dirty="0" err="1"/>
              <a:t>Palaeoecology</a:t>
            </a:r>
            <a:r>
              <a:rPr lang="en-US" sz="1600" dirty="0"/>
              <a:t> and Evolutionary </a:t>
            </a:r>
            <a:r>
              <a:rPr lang="en-US" sz="1600" dirty="0" smtClean="0"/>
              <a:t>Origins. Research Interests:</a:t>
            </a:r>
          </a:p>
          <a:p>
            <a:pPr lvl="1"/>
            <a:r>
              <a:rPr lang="en-US" sz="1600" b="1" dirty="0"/>
              <a:t>the significance of care for the vulnerable in human </a:t>
            </a:r>
            <a:r>
              <a:rPr lang="en-US" sz="1600" b="1" dirty="0" smtClean="0"/>
              <a:t>origins; the evolution of social emotions.</a:t>
            </a:r>
            <a:endParaRPr lang="en-US" sz="1200" dirty="0" smtClean="0"/>
          </a:p>
          <a:p>
            <a:r>
              <a:rPr lang="en-US" sz="1600" dirty="0" smtClean="0"/>
              <a:t>Caring produced both compassion and aesthetics.</a:t>
            </a:r>
          </a:p>
          <a:p>
            <a:r>
              <a:rPr lang="en-US" sz="1600" dirty="0" smtClean="0"/>
              <a:t>She reviews the archaeological record of humans and pre-humans from the earliest times to recent pre-history. (3 million years ago to 7,000 years ago).</a:t>
            </a:r>
          </a:p>
          <a:p>
            <a:r>
              <a:rPr lang="en-US" sz="1600" dirty="0" smtClean="0"/>
              <a:t>Brain size starting in the period 1 to 3 million years ago grew in Homo </a:t>
            </a:r>
            <a:r>
              <a:rPr lang="en-US" sz="1600" dirty="0" err="1" smtClean="0"/>
              <a:t>ergaster</a:t>
            </a:r>
            <a:r>
              <a:rPr lang="en-US" sz="1600" dirty="0" smtClean="0"/>
              <a:t> from 1/3 of present size to 2/3. Penny attributes this to the effects of caring -- growth of cognitive solutions to compassion problems and the development of aesthetic-driven tools and art products.</a:t>
            </a:r>
          </a:p>
          <a:p>
            <a:r>
              <a:rPr lang="en-US" sz="1600" dirty="0" smtClean="0">
                <a:hlinkClick r:id="rId3"/>
              </a:rPr>
              <a:t>“Speaking </a:t>
            </a:r>
            <a:r>
              <a:rPr lang="en-US" sz="1600" dirty="0">
                <a:hlinkClick r:id="rId3"/>
              </a:rPr>
              <a:t>to the Sunday Times</a:t>
            </a:r>
            <a:r>
              <a:rPr lang="en-US" sz="1600" dirty="0"/>
              <a:t>, she said three groups of early </a:t>
            </a:r>
            <a:r>
              <a:rPr lang="en-US" sz="1600" dirty="0" smtClean="0"/>
              <a:t>humans </a:t>
            </a:r>
            <a:r>
              <a:rPr lang="en-US" sz="1600" dirty="0"/>
              <a:t>show </a:t>
            </a:r>
            <a:r>
              <a:rPr lang="en-US" sz="1600" dirty="0" err="1"/>
              <a:t>behaviours</a:t>
            </a:r>
            <a:r>
              <a:rPr lang="en-US" sz="1600" dirty="0"/>
              <a:t> relating to kindness and compassion, and that these </a:t>
            </a:r>
            <a:r>
              <a:rPr lang="en-US" sz="1600" dirty="0" err="1"/>
              <a:t>behaviours</a:t>
            </a:r>
            <a:r>
              <a:rPr lang="en-US" sz="1600" dirty="0"/>
              <a:t> developed long before early man started to show signs of intelligence and speech, which started as late as 150,000 years ago</a:t>
            </a:r>
            <a:r>
              <a:rPr lang="en-US" sz="1600" dirty="0" smtClean="0"/>
              <a:t>.”</a:t>
            </a:r>
          </a:p>
          <a:p>
            <a:pPr lvl="1"/>
            <a:r>
              <a:rPr lang="en-US" sz="1600" b="1" dirty="0" err="1" smtClean="0"/>
              <a:t>Australopithicines</a:t>
            </a:r>
            <a:r>
              <a:rPr lang="en-US" sz="1600" dirty="0" smtClean="0"/>
              <a:t>  --        3 million years ago  --    carried possible baby-image stones home several miles</a:t>
            </a:r>
            <a:endParaRPr lang="en-US" sz="1600" dirty="0"/>
          </a:p>
          <a:p>
            <a:pPr lvl="1"/>
            <a:r>
              <a:rPr lang="en-US" sz="1600" b="1" dirty="0" smtClean="0"/>
              <a:t>Homo </a:t>
            </a:r>
            <a:r>
              <a:rPr lang="en-US" sz="1600" b="1" dirty="0" err="1"/>
              <a:t>ergaster</a:t>
            </a:r>
            <a:r>
              <a:rPr lang="en-US" sz="1600" b="1" dirty="0"/>
              <a:t> </a:t>
            </a:r>
            <a:r>
              <a:rPr lang="en-US" sz="1600" b="1" dirty="0" smtClean="0"/>
              <a:t>   </a:t>
            </a:r>
            <a:r>
              <a:rPr lang="en-US" sz="1600" dirty="0" smtClean="0"/>
              <a:t>--           1.5 million years ago  --  cared for the sick</a:t>
            </a:r>
          </a:p>
          <a:p>
            <a:pPr lvl="1"/>
            <a:r>
              <a:rPr lang="en-US" sz="1600" b="1" dirty="0" smtClean="0"/>
              <a:t>Homo </a:t>
            </a:r>
            <a:r>
              <a:rPr lang="en-US" sz="1600" b="1" dirty="0" err="1" smtClean="0"/>
              <a:t>heidelbergensis</a:t>
            </a:r>
            <a:r>
              <a:rPr lang="en-US" sz="1600" b="1" dirty="0" smtClean="0"/>
              <a:t> </a:t>
            </a:r>
            <a:r>
              <a:rPr lang="en-US" sz="1600" dirty="0" smtClean="0"/>
              <a:t>– 450,000 years ago –        cared for a disabled person</a:t>
            </a:r>
          </a:p>
          <a:p>
            <a:r>
              <a:rPr lang="en-US" sz="1600" dirty="0"/>
              <a:t>“My recent research addresses the role of autism in prehistoric societies, the evolution of emotions and the maintenance of egalitarian hunter-gatherer communities</a:t>
            </a:r>
            <a:r>
              <a:rPr lang="en-US" sz="1600" dirty="0" smtClean="0"/>
              <a:t>.” (From book blurb for her 2010 book, </a:t>
            </a:r>
            <a:r>
              <a:rPr lang="en-US" sz="1600" i="1" dirty="0" smtClean="0"/>
              <a:t>The Prehistory of Compassion. </a:t>
            </a:r>
            <a:r>
              <a:rPr lang="en-US" sz="1600" dirty="0"/>
              <a:t>http://</a:t>
            </a:r>
            <a:r>
              <a:rPr lang="en-US" sz="1600" dirty="0" smtClean="0"/>
              <a:t>www.blurb.com/user/PennySpikins)</a:t>
            </a:r>
          </a:p>
        </p:txBody>
      </p:sp>
    </p:spTree>
    <p:extLst>
      <p:ext uri="{BB962C8B-B14F-4D97-AF65-F5344CB8AC3E}">
        <p14:creationId xmlns:p14="http://schemas.microsoft.com/office/powerpoint/2010/main" val="280505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 y="76200"/>
            <a:ext cx="8991600" cy="1417638"/>
          </a:xfrm>
        </p:spPr>
        <p:txBody>
          <a:bodyPr/>
          <a:lstStyle/>
          <a:p>
            <a:pPr algn="ctr"/>
            <a:r>
              <a:rPr lang="en-US" sz="3200" dirty="0" smtClean="0"/>
              <a:t>Preliminary Comments – </a:t>
            </a:r>
            <a:br>
              <a:rPr lang="en-US" sz="3200" dirty="0" smtClean="0"/>
            </a:br>
            <a:r>
              <a:rPr lang="en-US" sz="3200" dirty="0" smtClean="0"/>
              <a:t>New Publishing Collaborators:</a:t>
            </a:r>
            <a:r>
              <a:rPr lang="en-US" dirty="0" smtClean="0"/>
              <a:t/>
            </a:r>
            <a:br>
              <a:rPr lang="en-US" dirty="0" smtClean="0"/>
            </a:br>
            <a:r>
              <a:rPr lang="en-US" sz="3200" dirty="0"/>
              <a:t>Hassen </a:t>
            </a:r>
            <a:r>
              <a:rPr lang="en-US" sz="3200" dirty="0" smtClean="0"/>
              <a:t>Fourati, Martin Hay, Terry Marks-</a:t>
            </a:r>
            <a:r>
              <a:rPr lang="en-US" sz="3200" dirty="0" err="1" smtClean="0"/>
              <a:t>Tarlow</a:t>
            </a:r>
            <a:r>
              <a:rPr lang="en-US" sz="3200" dirty="0" smtClean="0"/>
              <a:t> </a:t>
            </a:r>
            <a:endParaRPr lang="en-US" sz="3200"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Martin    Herb</a:t>
            </a:r>
            <a:endParaRPr lang="en-US" dirty="0"/>
          </a:p>
          <a:p>
            <a:pPr marL="0" indent="0">
              <a:buNone/>
            </a:pPr>
            <a:r>
              <a:rPr lang="en-US" dirty="0" smtClean="0"/>
              <a:t>    Hassen                                                             Terry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750" y="1877764"/>
            <a:ext cx="5114925" cy="34099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50" y="3314700"/>
            <a:ext cx="3048000" cy="24574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429000"/>
            <a:ext cx="2286521" cy="2286521"/>
          </a:xfrm>
          <a:prstGeom prst="rect">
            <a:avLst/>
          </a:prstGeom>
        </p:spPr>
      </p:pic>
    </p:spTree>
    <p:extLst>
      <p:ext uri="{BB962C8B-B14F-4D97-AF65-F5344CB8AC3E}">
        <p14:creationId xmlns:p14="http://schemas.microsoft.com/office/powerpoint/2010/main" val="2683494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987425"/>
          </a:xfrm>
        </p:spPr>
        <p:txBody>
          <a:bodyPr/>
          <a:lstStyle/>
          <a:p>
            <a:pPr algn="ctr"/>
            <a:r>
              <a:rPr lang="en-US" sz="3200" dirty="0" smtClean="0"/>
              <a:t>Penny </a:t>
            </a:r>
            <a:r>
              <a:rPr lang="en-US" sz="3200" dirty="0" err="1" smtClean="0"/>
              <a:t>Spikins</a:t>
            </a:r>
            <a:r>
              <a:rPr lang="en-US" sz="3200" dirty="0" smtClean="0"/>
              <a:t>:  </a:t>
            </a:r>
            <a:r>
              <a:rPr lang="en-US" sz="3000" dirty="0" smtClean="0"/>
              <a:t>Caring for the Sick and Disabled </a:t>
            </a:r>
            <a:br>
              <a:rPr lang="en-US" sz="3000" dirty="0" smtClean="0"/>
            </a:br>
            <a:r>
              <a:rPr lang="en-US" sz="3000" dirty="0" smtClean="0"/>
              <a:t>(Sunday Times, London)</a:t>
            </a:r>
            <a:endParaRPr lang="en-US" sz="3000" dirty="0"/>
          </a:p>
        </p:txBody>
      </p:sp>
      <p:sp>
        <p:nvSpPr>
          <p:cNvPr id="3" name="Content Placeholder 2"/>
          <p:cNvSpPr>
            <a:spLocks noGrp="1"/>
          </p:cNvSpPr>
          <p:nvPr>
            <p:ph idx="1"/>
          </p:nvPr>
        </p:nvSpPr>
        <p:spPr>
          <a:xfrm>
            <a:off x="372794" y="1447800"/>
            <a:ext cx="8763000" cy="5257800"/>
          </a:xfrm>
        </p:spPr>
        <p:txBody>
          <a:bodyPr/>
          <a:lstStyle/>
          <a:p>
            <a:r>
              <a:rPr lang="en-US" sz="1600" dirty="0" smtClean="0"/>
              <a:t>“[At 1.5 </a:t>
            </a:r>
            <a:r>
              <a:rPr lang="en-US" sz="1600" dirty="0"/>
              <a:t>million </a:t>
            </a:r>
            <a:r>
              <a:rPr lang="en-US" sz="1600" dirty="0" smtClean="0"/>
              <a:t>years ago,] … evidence </a:t>
            </a:r>
            <a:r>
              <a:rPr lang="en-US" sz="1600" dirty="0"/>
              <a:t>suggests Homo </a:t>
            </a:r>
            <a:r>
              <a:rPr lang="en-US" sz="1600" dirty="0" err="1"/>
              <a:t>ergaster</a:t>
            </a:r>
            <a:r>
              <a:rPr lang="en-US" sz="1600" dirty="0"/>
              <a:t> cared for their sick, while Homo </a:t>
            </a:r>
            <a:r>
              <a:rPr lang="en-US" sz="1600" dirty="0" err="1"/>
              <a:t>heidelbergensis</a:t>
            </a:r>
            <a:r>
              <a:rPr lang="en-US" sz="1600" dirty="0"/>
              <a:t>, from 450,000 years ago, are believed to have nursed disabled children.</a:t>
            </a:r>
          </a:p>
          <a:p>
            <a:r>
              <a:rPr lang="en-US" sz="1600" dirty="0"/>
              <a:t>"[Evidence suggests] early humans' survival would have depend­ed on co-operation," she said. "Aggres­sive or selfish </a:t>
            </a:r>
            <a:r>
              <a:rPr lang="en-US" sz="1600" dirty="0" err="1"/>
              <a:t>behaviour</a:t>
            </a:r>
            <a:r>
              <a:rPr lang="en-US" sz="1600" dirty="0"/>
              <a:t> would have been very risky."</a:t>
            </a:r>
          </a:p>
          <a:p>
            <a:r>
              <a:rPr lang="en-US" sz="1600" dirty="0" smtClean="0"/>
              <a:t>“</a:t>
            </a:r>
            <a:r>
              <a:rPr lang="en-US" sz="1600" dirty="0" err="1" smtClean="0"/>
              <a:t>Spikins</a:t>
            </a:r>
            <a:r>
              <a:rPr lang="en-US" sz="1600" dirty="0" smtClean="0"/>
              <a:t> </a:t>
            </a:r>
            <a:r>
              <a:rPr lang="en-US" sz="1600" dirty="0"/>
              <a:t>published her findings in the book </a:t>
            </a:r>
            <a:r>
              <a:rPr lang="en-US" sz="1600" i="1" dirty="0"/>
              <a:t>How Compassion </a:t>
            </a:r>
            <a:r>
              <a:rPr lang="en-US" sz="1600" i="1" dirty="0" smtClean="0"/>
              <a:t>Made </a:t>
            </a:r>
            <a:r>
              <a:rPr lang="en-US" sz="1600" i="1" dirty="0"/>
              <a:t>U</a:t>
            </a:r>
            <a:r>
              <a:rPr lang="en-US" sz="1600" i="1" dirty="0" smtClean="0"/>
              <a:t>s Human </a:t>
            </a:r>
            <a:r>
              <a:rPr lang="en-US" sz="1600" dirty="0"/>
              <a:t>[</a:t>
            </a:r>
            <a:r>
              <a:rPr lang="en-US" sz="1600" i="1" dirty="0" smtClean="0"/>
              <a:t>see link below</a:t>
            </a:r>
            <a:r>
              <a:rPr lang="en-US" sz="1600" dirty="0"/>
              <a:t>]</a:t>
            </a:r>
            <a:r>
              <a:rPr lang="en-US" sz="1600" dirty="0" smtClean="0"/>
              <a:t>. </a:t>
            </a:r>
            <a:r>
              <a:rPr lang="en-US" sz="1600" dirty="0"/>
              <a:t>She points to a 250,000-year-old axe that contained a </a:t>
            </a:r>
            <a:r>
              <a:rPr lang="en-US" sz="1600" dirty="0" err="1"/>
              <a:t>fossilised</a:t>
            </a:r>
            <a:r>
              <a:rPr lang="en-US" sz="1600" dirty="0"/>
              <a:t> scallop to decorate the tool – suggesting humans had developed a sense of aesthetics and beauty</a:t>
            </a:r>
            <a:r>
              <a:rPr lang="en-US" sz="1600" dirty="0" smtClean="0"/>
              <a:t>.”</a:t>
            </a:r>
            <a:endParaRPr lang="en-US" sz="1600" dirty="0"/>
          </a:p>
          <a:p>
            <a:r>
              <a:rPr lang="en-US" sz="1600" b="1" dirty="0"/>
              <a:t>"A uniquely human feeling lies behind both the creation of such finely crafted tools and caring for the vulnerable. It suggests early humans, from two million years ago, were emotionally similar to us."</a:t>
            </a:r>
          </a:p>
          <a:p>
            <a:r>
              <a:rPr lang="en-US" sz="1600" dirty="0" smtClean="0"/>
              <a:t>‘Speaking </a:t>
            </a:r>
            <a:r>
              <a:rPr lang="en-US" sz="1600" dirty="0"/>
              <a:t>about the subject of</a:t>
            </a:r>
            <a:r>
              <a:rPr lang="en-US" sz="1600" dirty="0">
                <a:hlinkClick r:id="rId3"/>
              </a:rPr>
              <a:t> </a:t>
            </a:r>
            <a:r>
              <a:rPr lang="en-US" sz="1600" u="sng" dirty="0">
                <a:hlinkClick r:id="rId3"/>
              </a:rPr>
              <a:t>emotion among Neanderthals</a:t>
            </a:r>
            <a:r>
              <a:rPr lang="en-US" sz="1600" dirty="0"/>
              <a:t> previously, </a:t>
            </a:r>
            <a:r>
              <a:rPr lang="en-US" sz="1600" dirty="0" err="1"/>
              <a:t>Spikins</a:t>
            </a:r>
            <a:r>
              <a:rPr lang="en-US" sz="1600" dirty="0"/>
              <a:t> said: "Compassion is perhaps the most fundamental human emotion. It binds us together and can inspire us but it is also fragile and elusive. This apparent fragility makes addressing the evidence for the development of compassion in our most ancient ancestors a unique challenge, yet the archaeological record has an important story to tell about the prehistory of compassion</a:t>
            </a:r>
            <a:r>
              <a:rPr lang="en-US" sz="1600" dirty="0" smtClean="0"/>
              <a:t>.’</a:t>
            </a:r>
            <a:endParaRPr lang="en-US" sz="1600" dirty="0"/>
          </a:p>
          <a:p>
            <a:r>
              <a:rPr lang="en-US" sz="1600" dirty="0"/>
              <a:t>"We have traditionally paid a lot of attention to how early humans thought about each other, but it may well be time to pay rather more attention to whether or not they 'cared</a:t>
            </a:r>
            <a:r>
              <a:rPr lang="en-US" sz="1600" dirty="0" smtClean="0"/>
              <a:t>'.“  (Sunday Times)</a:t>
            </a:r>
          </a:p>
          <a:p>
            <a:r>
              <a:rPr lang="en-US" sz="1400" i="1" dirty="0"/>
              <a:t> </a:t>
            </a:r>
            <a:r>
              <a:rPr lang="en-US" sz="1400" u="sng" dirty="0" smtClean="0">
                <a:hlinkClick r:id="rId4"/>
              </a:rPr>
              <a:t>https</a:t>
            </a:r>
            <a:r>
              <a:rPr lang="en-US" sz="1400" u="sng" dirty="0">
                <a:hlinkClick r:id="rId4"/>
              </a:rPr>
              <a:t>://books.google.com/books?id=elzdCQAAQBAJ&amp;pg=PT249&amp;lpg=PT249&amp;dq=social+robotics+compassionate&amp;source=bl&amp;ots=sepSYVtM-o&amp;sig=X4bKUEfTvcZu77ZeGGFJfY4cACg&amp;hl=en&amp;sa=X&amp;ved=0ahUKEwiLrtjfnqPJAhUI7CYKHVwNB_EQ6AEIOTAE#v=onepage&amp;q=social%20robotics%20compassionate&amp;f=false</a:t>
            </a:r>
            <a:endParaRPr lang="en-US" sz="1400" i="1" dirty="0" smtClean="0"/>
          </a:p>
        </p:txBody>
      </p:sp>
    </p:spTree>
    <p:extLst>
      <p:ext uri="{BB962C8B-B14F-4D97-AF65-F5344CB8AC3E}">
        <p14:creationId xmlns:p14="http://schemas.microsoft.com/office/powerpoint/2010/main" val="3672907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4" y="152400"/>
            <a:ext cx="8839200" cy="1139825"/>
          </a:xfrm>
        </p:spPr>
        <p:txBody>
          <a:bodyPr/>
          <a:lstStyle/>
          <a:p>
            <a:pPr algn="ctr"/>
            <a:r>
              <a:rPr lang="en-US" sz="3600" dirty="0" smtClean="0"/>
              <a:t>Integrated Timeline </a:t>
            </a:r>
            <a:r>
              <a:rPr lang="en-US" sz="3600" dirty="0" smtClean="0"/>
              <a:t>for </a:t>
            </a:r>
            <a:br>
              <a:rPr lang="en-US" sz="3600" dirty="0" smtClean="0"/>
            </a:br>
            <a:r>
              <a:rPr lang="en-US" sz="3600" dirty="0" smtClean="0"/>
              <a:t>Technology</a:t>
            </a:r>
            <a:r>
              <a:rPr lang="en-US" sz="3600" dirty="0"/>
              <a:t>, Compassion , </a:t>
            </a:r>
            <a:r>
              <a:rPr lang="en-US" sz="3600" dirty="0" smtClean="0"/>
              <a:t>Aesthetics</a:t>
            </a:r>
            <a:endParaRPr lang="en-US" sz="3600" dirty="0"/>
          </a:p>
        </p:txBody>
      </p:sp>
      <p:sp>
        <p:nvSpPr>
          <p:cNvPr id="3" name="Content Placeholder 2"/>
          <p:cNvSpPr>
            <a:spLocks noGrp="1"/>
          </p:cNvSpPr>
          <p:nvPr>
            <p:ph idx="1"/>
          </p:nvPr>
        </p:nvSpPr>
        <p:spPr>
          <a:xfrm>
            <a:off x="241852" y="1524000"/>
            <a:ext cx="8902148" cy="5181600"/>
          </a:xfrm>
        </p:spPr>
        <p:txBody>
          <a:bodyPr>
            <a:noAutofit/>
          </a:bodyPr>
          <a:lstStyle/>
          <a:p>
            <a:r>
              <a:rPr lang="en-US" sz="1700" dirty="0" smtClean="0"/>
              <a:t>3 million years ago – rise of caring, in pre-human </a:t>
            </a:r>
            <a:r>
              <a:rPr lang="en-US" sz="1700" b="1" dirty="0" smtClean="0"/>
              <a:t>australopithecines*</a:t>
            </a:r>
            <a:endParaRPr lang="en-US" sz="1700" dirty="0"/>
          </a:p>
          <a:p>
            <a:r>
              <a:rPr lang="en-US" sz="1700" dirty="0" smtClean="0"/>
              <a:t>1.5 million years ago - sensitivity, compassion in </a:t>
            </a:r>
            <a:r>
              <a:rPr lang="en-US" sz="1700" b="1" dirty="0" smtClean="0"/>
              <a:t>Homo </a:t>
            </a:r>
            <a:r>
              <a:rPr lang="en-US" sz="1700" b="1" dirty="0" err="1" smtClean="0"/>
              <a:t>ergaster</a:t>
            </a:r>
            <a:r>
              <a:rPr lang="en-US" sz="1700" b="1" dirty="0" smtClean="0"/>
              <a:t> </a:t>
            </a:r>
            <a:r>
              <a:rPr lang="en-US" sz="1700" dirty="0" smtClean="0"/>
              <a:t>communities - </a:t>
            </a:r>
            <a:r>
              <a:rPr lang="en-US" sz="1700" dirty="0"/>
              <a:t>care for </a:t>
            </a:r>
            <a:r>
              <a:rPr lang="en-US" sz="1700" dirty="0" smtClean="0"/>
              <a:t>sick*</a:t>
            </a:r>
          </a:p>
          <a:p>
            <a:r>
              <a:rPr lang="en-US" sz="1700" dirty="0"/>
              <a:t>450,000 </a:t>
            </a:r>
            <a:r>
              <a:rPr lang="en-US" sz="1700" dirty="0" smtClean="0"/>
              <a:t>years ago  -- </a:t>
            </a:r>
            <a:r>
              <a:rPr lang="en-US" sz="1700" b="1" dirty="0" smtClean="0"/>
              <a:t>Homo </a:t>
            </a:r>
            <a:r>
              <a:rPr lang="en-US" sz="1700" b="1" dirty="0" err="1" smtClean="0"/>
              <a:t>heidelbergensis</a:t>
            </a:r>
            <a:r>
              <a:rPr lang="en-US" sz="1700" b="1" dirty="0" smtClean="0"/>
              <a:t> </a:t>
            </a:r>
            <a:r>
              <a:rPr lang="en-US" sz="1700" dirty="0" smtClean="0"/>
              <a:t>– care for a disabled person*</a:t>
            </a:r>
          </a:p>
          <a:p>
            <a:r>
              <a:rPr lang="en-US" sz="1700" dirty="0" smtClean="0"/>
              <a:t>250,000 years ago – symmetrical, fossil-jeweled hand-axe:*</a:t>
            </a:r>
          </a:p>
          <a:p>
            <a:pPr lvl="1"/>
            <a:r>
              <a:rPr lang="en-US" sz="1700" dirty="0" err="1" smtClean="0"/>
              <a:t>Handaxe</a:t>
            </a:r>
            <a:r>
              <a:rPr lang="en-US" sz="1700" dirty="0" smtClean="0"/>
              <a:t> </a:t>
            </a:r>
            <a:r>
              <a:rPr lang="en-US" sz="1700" dirty="0"/>
              <a:t>found at West </a:t>
            </a:r>
            <a:r>
              <a:rPr lang="en-US" sz="1700" dirty="0" err="1"/>
              <a:t>Tofts</a:t>
            </a:r>
            <a:r>
              <a:rPr lang="en-US" sz="1700" dirty="0"/>
              <a:t> in </a:t>
            </a:r>
            <a:r>
              <a:rPr lang="en-US" sz="1700" dirty="0" smtClean="0"/>
              <a:t>Norfolk (U.K.), </a:t>
            </a:r>
            <a:r>
              <a:rPr lang="en-US" sz="1700" dirty="0"/>
              <a:t>made from a rock containing a </a:t>
            </a:r>
            <a:r>
              <a:rPr lang="en-US" sz="1700" dirty="0" err="1"/>
              <a:t>fossilised</a:t>
            </a:r>
            <a:r>
              <a:rPr lang="en-US" sz="1700" dirty="0"/>
              <a:t> scallop shell and designed to make the fossil the </a:t>
            </a:r>
            <a:r>
              <a:rPr lang="en-US" sz="1700" dirty="0" err="1"/>
              <a:t>centrepiece</a:t>
            </a:r>
            <a:r>
              <a:rPr lang="en-US" sz="1700" dirty="0"/>
              <a:t> of the tool.</a:t>
            </a:r>
          </a:p>
          <a:p>
            <a:r>
              <a:rPr lang="en-US" sz="1700" dirty="0" smtClean="0"/>
              <a:t>150,000 </a:t>
            </a:r>
            <a:r>
              <a:rPr lang="en-US" sz="1700" dirty="0"/>
              <a:t>ago or </a:t>
            </a:r>
            <a:r>
              <a:rPr lang="en-US" sz="1700" dirty="0" smtClean="0"/>
              <a:t>earlier – human language and intelligence* </a:t>
            </a:r>
          </a:p>
          <a:p>
            <a:r>
              <a:rPr lang="en-US" sz="1700" dirty="0" smtClean="0"/>
              <a:t>70,000 years ago – </a:t>
            </a:r>
            <a:r>
              <a:rPr lang="en-US" sz="1700" b="1" dirty="0" smtClean="0"/>
              <a:t>Neanderthal</a:t>
            </a:r>
            <a:r>
              <a:rPr lang="en-US" sz="1700" dirty="0" smtClean="0"/>
              <a:t> care for the disabled*</a:t>
            </a:r>
          </a:p>
          <a:p>
            <a:r>
              <a:rPr lang="en-US" sz="1700" dirty="0" smtClean="0"/>
              <a:t>20,000 – 17,000 years ago – Lascaux cave paintings, and other works</a:t>
            </a:r>
          </a:p>
          <a:p>
            <a:r>
              <a:rPr lang="en-US" sz="1700" dirty="0"/>
              <a:t>c</a:t>
            </a:r>
            <a:r>
              <a:rPr lang="en-US" sz="1700" dirty="0" smtClean="0"/>
              <a:t>. 1815 – S. T. Coleridge -- interest in polarities and balances as reflected in life and poetry – he described how the two domains resemble each other</a:t>
            </a:r>
          </a:p>
          <a:p>
            <a:r>
              <a:rPr lang="en-US" sz="1700" dirty="0"/>
              <a:t>c</a:t>
            </a:r>
            <a:r>
              <a:rPr lang="en-US" sz="1700" dirty="0" smtClean="0"/>
              <a:t>. 1843 (year in which quaternions were invented) – Hamilton and Lovelace – collectively, recognition of aesthetics potential and polarities representation in both quaternions and computer computation</a:t>
            </a:r>
          </a:p>
          <a:p>
            <a:r>
              <a:rPr lang="en-US" sz="1700" dirty="0"/>
              <a:t>1985-2016 – Martin </a:t>
            </a:r>
            <a:r>
              <a:rPr lang="en-US" sz="1700" dirty="0" smtClean="0"/>
              <a:t>Hay and his social </a:t>
            </a:r>
            <a:r>
              <a:rPr lang="en-US" sz="1700" dirty="0"/>
              <a:t>application of his </a:t>
            </a:r>
            <a:r>
              <a:rPr lang="en-US" sz="1700" dirty="0" err="1"/>
              <a:t>chiralkine</a:t>
            </a:r>
            <a:r>
              <a:rPr lang="en-US" sz="1700" dirty="0"/>
              <a:t> </a:t>
            </a:r>
            <a:r>
              <a:rPr lang="en-US" sz="1700" dirty="0" smtClean="0"/>
              <a:t>model and later his chiral </a:t>
            </a:r>
            <a:r>
              <a:rPr lang="en-US" sz="1700" dirty="0"/>
              <a:t>tetrahedral quaternion </a:t>
            </a:r>
            <a:r>
              <a:rPr lang="en-US" sz="1700" dirty="0" smtClean="0"/>
              <a:t>model, which draws on the chemical model of </a:t>
            </a:r>
            <a:r>
              <a:rPr lang="en-US" sz="1700" dirty="0" err="1" smtClean="0"/>
              <a:t>Capozziello</a:t>
            </a:r>
            <a:r>
              <a:rPr lang="en-US" sz="1700" dirty="0" smtClean="0"/>
              <a:t> &amp; </a:t>
            </a:r>
            <a:r>
              <a:rPr lang="en-US" sz="1700" dirty="0" err="1" smtClean="0"/>
              <a:t>Lattanzi</a:t>
            </a:r>
            <a:endParaRPr lang="en-US" sz="1700" dirty="0"/>
          </a:p>
          <a:p>
            <a:r>
              <a:rPr lang="en-US" sz="1700" dirty="0" smtClean="0"/>
              <a:t>1995-2016 – contemporary Social Robotics -- </a:t>
            </a:r>
            <a:r>
              <a:rPr lang="en-US" sz="1700" dirty="0"/>
              <a:t>Cynthia Breazeal (MIT</a:t>
            </a:r>
            <a:r>
              <a:rPr lang="en-US" sz="1700" dirty="0" smtClean="0"/>
              <a:t>), Reid Simmons (CMU), etc.</a:t>
            </a:r>
          </a:p>
          <a:p>
            <a:pPr marL="400050" lvl="1" indent="0">
              <a:buNone/>
            </a:pPr>
            <a:r>
              <a:rPr lang="en-US" sz="1500" dirty="0" smtClean="0"/>
              <a:t>*Descriptions based on Penny </a:t>
            </a:r>
            <a:r>
              <a:rPr lang="en-US" sz="1500" dirty="0" err="1" smtClean="0"/>
              <a:t>Spikins</a:t>
            </a:r>
            <a:r>
              <a:rPr lang="en-US" sz="1500" dirty="0" smtClean="0"/>
              <a:t> (2015), </a:t>
            </a:r>
            <a:r>
              <a:rPr lang="en-US" sz="1500" i="1" dirty="0" smtClean="0"/>
              <a:t>How Compassion Made Us Human</a:t>
            </a:r>
          </a:p>
        </p:txBody>
      </p:sp>
    </p:spTree>
    <p:extLst>
      <p:ext uri="{BB962C8B-B14F-4D97-AF65-F5344CB8AC3E}">
        <p14:creationId xmlns:p14="http://schemas.microsoft.com/office/powerpoint/2010/main" val="1032553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lgn="ctr"/>
            <a:r>
              <a:rPr lang="en-US" dirty="0" smtClean="0"/>
              <a:t>Ancient Examples from the Timeline</a:t>
            </a:r>
            <a:br>
              <a:rPr lang="en-US" dirty="0" smtClean="0"/>
            </a:br>
            <a:r>
              <a:rPr lang="en-US" sz="3600" dirty="0" smtClean="0"/>
              <a:t>(Cultural Objects and Images)</a:t>
            </a:r>
            <a:endParaRPr lang="en-US" sz="3600" dirty="0"/>
          </a:p>
        </p:txBody>
      </p:sp>
      <p:sp>
        <p:nvSpPr>
          <p:cNvPr id="3" name="Content Placeholder 2"/>
          <p:cNvSpPr>
            <a:spLocks noGrp="1"/>
          </p:cNvSpPr>
          <p:nvPr>
            <p:ph idx="1"/>
          </p:nvPr>
        </p:nvSpPr>
        <p:spPr>
          <a:xfrm>
            <a:off x="628650" y="2255044"/>
            <a:ext cx="8286750" cy="1157288"/>
          </a:xfrm>
        </p:spPr>
        <p:txBody>
          <a:bodyPr>
            <a:normAutofit/>
          </a:bodyPr>
          <a:lstStyle/>
          <a:p>
            <a:pPr marL="0" indent="0">
              <a:buNone/>
            </a:pPr>
            <a:r>
              <a:rPr lang="en-US" dirty="0" smtClean="0"/>
              <a:t>3 million years        250,000 years           20,000-17,000</a:t>
            </a:r>
            <a:br>
              <a:rPr lang="en-US" dirty="0" smtClean="0"/>
            </a:br>
            <a:r>
              <a:rPr lang="en-US" dirty="0" smtClean="0"/>
              <a:t>                                                                              years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505200"/>
            <a:ext cx="2140077" cy="2609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92" y="3412332"/>
            <a:ext cx="2225492" cy="25884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8027"/>
          <a:stretch/>
        </p:blipFill>
        <p:spPr>
          <a:xfrm>
            <a:off x="6400800" y="3505200"/>
            <a:ext cx="1828800" cy="2665087"/>
          </a:xfrm>
          <a:prstGeom prst="rect">
            <a:avLst/>
          </a:prstGeom>
        </p:spPr>
      </p:pic>
    </p:spTree>
    <p:extLst>
      <p:ext uri="{BB962C8B-B14F-4D97-AF65-F5344CB8AC3E}">
        <p14:creationId xmlns:p14="http://schemas.microsoft.com/office/powerpoint/2010/main" val="1504172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9825"/>
          </a:xfrm>
        </p:spPr>
        <p:txBody>
          <a:bodyPr/>
          <a:lstStyle/>
          <a:p>
            <a:pPr algn="ctr"/>
            <a:r>
              <a:rPr lang="en-US" dirty="0" smtClean="0"/>
              <a:t>Victorian Example from the Timeline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2057400"/>
            <a:ext cx="5600042" cy="3921124"/>
          </a:xfrm>
        </p:spPr>
      </p:pic>
      <p:sp>
        <p:nvSpPr>
          <p:cNvPr id="5" name="TextBox 4"/>
          <p:cNvSpPr txBox="1"/>
          <p:nvPr/>
        </p:nvSpPr>
        <p:spPr>
          <a:xfrm>
            <a:off x="2057400" y="1600200"/>
            <a:ext cx="5410200" cy="369332"/>
          </a:xfrm>
          <a:prstGeom prst="rect">
            <a:avLst/>
          </a:prstGeom>
          <a:noFill/>
        </p:spPr>
        <p:txBody>
          <a:bodyPr wrap="square" rtlCol="0">
            <a:spAutoFit/>
          </a:bodyPr>
          <a:lstStyle/>
          <a:p>
            <a:pPr algn="ctr"/>
            <a:r>
              <a:rPr lang="en-US" dirty="0" smtClean="0"/>
              <a:t>One of Ada Lovelace’s Processing Worksheets</a:t>
            </a:r>
            <a:endParaRPr lang="en-US" dirty="0"/>
          </a:p>
        </p:txBody>
      </p:sp>
      <p:sp>
        <p:nvSpPr>
          <p:cNvPr id="6" name="TextBox 5"/>
          <p:cNvSpPr txBox="1"/>
          <p:nvPr/>
        </p:nvSpPr>
        <p:spPr>
          <a:xfrm>
            <a:off x="990600" y="6019800"/>
            <a:ext cx="7467600" cy="861774"/>
          </a:xfrm>
          <a:prstGeom prst="rect">
            <a:avLst/>
          </a:prstGeom>
          <a:noFill/>
        </p:spPr>
        <p:txBody>
          <a:bodyPr wrap="square" rtlCol="0">
            <a:spAutoFit/>
          </a:bodyPr>
          <a:lstStyle/>
          <a:p>
            <a:pPr algn="ctr"/>
            <a:r>
              <a:rPr lang="en-US" dirty="0" smtClean="0"/>
              <a:t>Diagram </a:t>
            </a:r>
            <a:r>
              <a:rPr lang="en-US" dirty="0"/>
              <a:t>for the </a:t>
            </a:r>
            <a:r>
              <a:rPr lang="en-US" dirty="0" smtClean="0"/>
              <a:t>Computation by the Engine of the Numbers of Bernoulli</a:t>
            </a:r>
          </a:p>
          <a:p>
            <a:pPr algn="ctr"/>
            <a:r>
              <a:rPr lang="en-US" sz="1600" dirty="0" smtClean="0"/>
              <a:t>Wikimedia Commons (public domain in the U.S.), 1842 document</a:t>
            </a:r>
          </a:p>
          <a:p>
            <a:pPr algn="ctr"/>
            <a:r>
              <a:rPr lang="en-US" sz="1600" dirty="0" smtClean="0"/>
              <a:t>(Her Bernoulli algorithm would have worked if the machine had been built.)</a:t>
            </a:r>
            <a:endParaRPr lang="en-US" sz="1600" dirty="0"/>
          </a:p>
        </p:txBody>
      </p:sp>
    </p:spTree>
    <p:extLst>
      <p:ext uri="{BB962C8B-B14F-4D97-AF65-F5344CB8AC3E}">
        <p14:creationId xmlns:p14="http://schemas.microsoft.com/office/powerpoint/2010/main" val="3885148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Contemporary Examples from the Timeline</a:t>
            </a:r>
            <a:br>
              <a:rPr lang="en-US" sz="3600" dirty="0" smtClean="0"/>
            </a:br>
            <a:r>
              <a:rPr lang="en-US" sz="4000" dirty="0" smtClean="0"/>
              <a:t>Maddox, </a:t>
            </a:r>
            <a:r>
              <a:rPr lang="en-US" sz="4000" dirty="0" err="1" smtClean="0"/>
              <a:t>Mochi</a:t>
            </a:r>
            <a:r>
              <a:rPr lang="en-US" sz="4000" dirty="0" smtClean="0"/>
              <a:t>, Tofu, Aida </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2887" y="2447673"/>
            <a:ext cx="2847976" cy="17087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62" y="2470190"/>
            <a:ext cx="3586163" cy="21583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0950" y="4247388"/>
            <a:ext cx="3152042" cy="16390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875" y="2809875"/>
            <a:ext cx="2120715" cy="2314576"/>
          </a:xfrm>
          <a:prstGeom prst="rect">
            <a:avLst/>
          </a:prstGeom>
        </p:spPr>
      </p:pic>
      <p:sp>
        <p:nvSpPr>
          <p:cNvPr id="3" name="TextBox 2"/>
          <p:cNvSpPr txBox="1"/>
          <p:nvPr/>
        </p:nvSpPr>
        <p:spPr>
          <a:xfrm>
            <a:off x="990600" y="6324600"/>
            <a:ext cx="3124200" cy="338554"/>
          </a:xfrm>
          <a:prstGeom prst="rect">
            <a:avLst/>
          </a:prstGeom>
          <a:noFill/>
        </p:spPr>
        <p:txBody>
          <a:bodyPr wrap="square" rtlCol="0">
            <a:spAutoFit/>
          </a:bodyPr>
          <a:lstStyle/>
          <a:p>
            <a:r>
              <a:rPr lang="en-US" sz="1600" dirty="0" smtClean="0">
                <a:latin typeface="Calibri" panose="020F0502020204030204" pitchFamily="34" charset="0"/>
              </a:rPr>
              <a:t>Personal Robotics Group, MIT</a:t>
            </a:r>
            <a:endParaRPr lang="en-US" sz="1600" dirty="0">
              <a:latin typeface="Calibri" panose="020F0502020204030204" pitchFamily="34" charset="0"/>
            </a:endParaRPr>
          </a:p>
        </p:txBody>
      </p:sp>
    </p:spTree>
    <p:extLst>
      <p:ext uri="{BB962C8B-B14F-4D97-AF65-F5344CB8AC3E}">
        <p14:creationId xmlns:p14="http://schemas.microsoft.com/office/powerpoint/2010/main" val="914912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534400" cy="1139825"/>
          </a:xfrm>
        </p:spPr>
        <p:txBody>
          <a:bodyPr>
            <a:noAutofit/>
          </a:bodyPr>
          <a:lstStyle/>
          <a:p>
            <a:pPr algn="ctr"/>
            <a:r>
              <a:rPr lang="en-US" sz="3600" dirty="0" smtClean="0"/>
              <a:t>Connection of Compassion Concepts to Unitary Quaternions and to Social Robotics</a:t>
            </a:r>
            <a:endParaRPr lang="en-US" sz="3600" dirty="0"/>
          </a:p>
        </p:txBody>
      </p:sp>
      <p:sp>
        <p:nvSpPr>
          <p:cNvPr id="3" name="Content Placeholder 2"/>
          <p:cNvSpPr>
            <a:spLocks noGrp="1"/>
          </p:cNvSpPr>
          <p:nvPr>
            <p:ph idx="1"/>
          </p:nvPr>
        </p:nvSpPr>
        <p:spPr>
          <a:xfrm>
            <a:off x="457200" y="1257300"/>
            <a:ext cx="8229600" cy="4530725"/>
          </a:xfrm>
        </p:spPr>
        <p:txBody>
          <a:bodyPr/>
          <a:lstStyle/>
          <a:p>
            <a:endParaRPr lang="en-US" dirty="0"/>
          </a:p>
        </p:txBody>
      </p:sp>
      <p:sp>
        <p:nvSpPr>
          <p:cNvPr id="4" name="Rounded Rectangle 3"/>
          <p:cNvSpPr/>
          <p:nvPr/>
        </p:nvSpPr>
        <p:spPr>
          <a:xfrm>
            <a:off x="3724275" y="2362200"/>
            <a:ext cx="15049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rgbClr val="002060"/>
                </a:solidFill>
              </a:rPr>
              <a:t>Compassion</a:t>
            </a:r>
          </a:p>
        </p:txBody>
      </p:sp>
      <p:sp>
        <p:nvSpPr>
          <p:cNvPr id="5" name="Rounded Rectangle 4"/>
          <p:cNvSpPr/>
          <p:nvPr/>
        </p:nvSpPr>
        <p:spPr>
          <a:xfrm>
            <a:off x="847724" y="3936904"/>
            <a:ext cx="2276475" cy="1625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u="sng" dirty="0" smtClean="0">
                <a:solidFill>
                  <a:srgbClr val="002060"/>
                </a:solidFill>
              </a:rPr>
              <a:t>Unitary Quaternions</a:t>
            </a:r>
            <a:endParaRPr lang="en-US" sz="1600" dirty="0">
              <a:solidFill>
                <a:srgbClr val="002060"/>
              </a:solidFill>
            </a:endParaRPr>
          </a:p>
          <a:p>
            <a:pPr algn="ctr"/>
            <a:r>
              <a:rPr lang="en-US" sz="1600" dirty="0">
                <a:solidFill>
                  <a:srgbClr val="002060"/>
                </a:solidFill>
              </a:rPr>
              <a:t>Martin </a:t>
            </a:r>
            <a:r>
              <a:rPr lang="en-US" sz="1600" dirty="0" smtClean="0">
                <a:solidFill>
                  <a:srgbClr val="002060"/>
                </a:solidFill>
              </a:rPr>
              <a:t>Hay:</a:t>
            </a:r>
            <a:br>
              <a:rPr lang="en-US" sz="1600" dirty="0" smtClean="0">
                <a:solidFill>
                  <a:srgbClr val="002060"/>
                </a:solidFill>
              </a:rPr>
            </a:br>
            <a:r>
              <a:rPr lang="en-US" sz="1600" dirty="0" smtClean="0">
                <a:solidFill>
                  <a:srgbClr val="002060"/>
                </a:solidFill>
              </a:rPr>
              <a:t>Social </a:t>
            </a:r>
            <a:r>
              <a:rPr lang="en-US" sz="1600" dirty="0">
                <a:solidFill>
                  <a:srgbClr val="002060"/>
                </a:solidFill>
              </a:rPr>
              <a:t>Exchange Model of</a:t>
            </a:r>
            <a:br>
              <a:rPr lang="en-US" sz="1600" dirty="0">
                <a:solidFill>
                  <a:srgbClr val="002060"/>
                </a:solidFill>
              </a:rPr>
            </a:br>
            <a:r>
              <a:rPr lang="en-US" sz="1600" dirty="0">
                <a:solidFill>
                  <a:srgbClr val="002060"/>
                </a:solidFill>
              </a:rPr>
              <a:t>Chiral Tetrahedral  Quaternions</a:t>
            </a:r>
          </a:p>
        </p:txBody>
      </p:sp>
      <p:sp>
        <p:nvSpPr>
          <p:cNvPr id="6" name="Rounded Rectangle 5"/>
          <p:cNvSpPr/>
          <p:nvPr/>
        </p:nvSpPr>
        <p:spPr>
          <a:xfrm>
            <a:off x="5867400" y="3962400"/>
            <a:ext cx="2286000" cy="1625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u="sng" dirty="0">
                <a:solidFill>
                  <a:srgbClr val="002060"/>
                </a:solidFill>
              </a:rPr>
              <a:t>Social </a:t>
            </a:r>
            <a:r>
              <a:rPr lang="en-US" u="sng" dirty="0" smtClean="0">
                <a:solidFill>
                  <a:srgbClr val="002060"/>
                </a:solidFill>
              </a:rPr>
              <a:t>Robotics</a:t>
            </a:r>
          </a:p>
          <a:p>
            <a:pPr algn="ctr"/>
            <a:r>
              <a:rPr lang="en-US" dirty="0" smtClean="0">
                <a:solidFill>
                  <a:srgbClr val="002060"/>
                </a:solidFill>
              </a:rPr>
              <a:t>Empathy</a:t>
            </a:r>
          </a:p>
          <a:p>
            <a:pPr algn="ctr"/>
            <a:r>
              <a:rPr lang="en-US" dirty="0" smtClean="0">
                <a:solidFill>
                  <a:srgbClr val="002060"/>
                </a:solidFill>
              </a:rPr>
              <a:t>Expressivity</a:t>
            </a:r>
          </a:p>
          <a:p>
            <a:pPr algn="ctr"/>
            <a:r>
              <a:rPr lang="en-US" dirty="0" smtClean="0">
                <a:solidFill>
                  <a:srgbClr val="002060"/>
                </a:solidFill>
              </a:rPr>
              <a:t>Sensitivity</a:t>
            </a:r>
            <a:endParaRPr lang="en-US" dirty="0">
              <a:solidFill>
                <a:srgbClr val="002060"/>
              </a:solidFill>
            </a:endParaRPr>
          </a:p>
        </p:txBody>
      </p:sp>
      <p:sp>
        <p:nvSpPr>
          <p:cNvPr id="7" name="Down Arrow 6"/>
          <p:cNvSpPr/>
          <p:nvPr/>
        </p:nvSpPr>
        <p:spPr>
          <a:xfrm rot="17970434">
            <a:off x="5962655" y="2572594"/>
            <a:ext cx="457200" cy="1306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Down Arrow 7"/>
          <p:cNvSpPr/>
          <p:nvPr/>
        </p:nvSpPr>
        <p:spPr>
          <a:xfrm rot="3962943">
            <a:off x="2537276" y="2559442"/>
            <a:ext cx="457200" cy="1279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9" name="Rounded Rectangle 8"/>
          <p:cNvSpPr/>
          <p:nvPr/>
        </p:nvSpPr>
        <p:spPr>
          <a:xfrm>
            <a:off x="838200" y="5791200"/>
            <a:ext cx="2276475" cy="863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smtClean="0">
                <a:solidFill>
                  <a:srgbClr val="002060"/>
                </a:solidFill>
              </a:rPr>
              <a:t>Fairness and</a:t>
            </a:r>
          </a:p>
          <a:p>
            <a:pPr algn="ctr"/>
            <a:r>
              <a:rPr lang="en-US" sz="1500" dirty="0" smtClean="0">
                <a:solidFill>
                  <a:srgbClr val="002060"/>
                </a:solidFill>
              </a:rPr>
              <a:t>Understanding Another Person’s Situation</a:t>
            </a:r>
            <a:endParaRPr lang="en-US" sz="1500" dirty="0">
              <a:solidFill>
                <a:srgbClr val="002060"/>
              </a:solidFill>
            </a:endParaRPr>
          </a:p>
        </p:txBody>
      </p:sp>
      <p:sp>
        <p:nvSpPr>
          <p:cNvPr id="10" name="Rounded Rectangle 9"/>
          <p:cNvSpPr/>
          <p:nvPr/>
        </p:nvSpPr>
        <p:spPr>
          <a:xfrm>
            <a:off x="5867400" y="5791200"/>
            <a:ext cx="2276475" cy="863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dirty="0" smtClean="0">
                <a:solidFill>
                  <a:srgbClr val="002060"/>
                </a:solidFill>
              </a:rPr>
              <a:t>Creativity</a:t>
            </a:r>
            <a:endParaRPr lang="en-US" sz="1600" dirty="0">
              <a:solidFill>
                <a:srgbClr val="002060"/>
              </a:solidFill>
            </a:endParaRPr>
          </a:p>
        </p:txBody>
      </p:sp>
      <p:sp>
        <p:nvSpPr>
          <p:cNvPr id="11" name="Rounded Rectangle 10"/>
          <p:cNvSpPr/>
          <p:nvPr/>
        </p:nvSpPr>
        <p:spPr>
          <a:xfrm>
            <a:off x="3733800" y="5867400"/>
            <a:ext cx="150495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smtClean="0">
                <a:solidFill>
                  <a:srgbClr val="002060"/>
                </a:solidFill>
              </a:rPr>
              <a:t>Ultimately</a:t>
            </a:r>
          </a:p>
          <a:p>
            <a:pPr algn="ctr"/>
            <a:r>
              <a:rPr lang="en-US" dirty="0" smtClean="0">
                <a:solidFill>
                  <a:srgbClr val="002060"/>
                </a:solidFill>
              </a:rPr>
              <a:t>Produce</a:t>
            </a:r>
            <a:endParaRPr lang="en-US" dirty="0">
              <a:solidFill>
                <a:srgbClr val="002060"/>
              </a:solidFill>
            </a:endParaRPr>
          </a:p>
        </p:txBody>
      </p:sp>
      <p:cxnSp>
        <p:nvCxnSpPr>
          <p:cNvPr id="13" name="Straight Arrow Connector 12"/>
          <p:cNvCxnSpPr>
            <a:stCxn id="11" idx="1"/>
            <a:endCxn id="9" idx="3"/>
          </p:cNvCxnSpPr>
          <p:nvPr/>
        </p:nvCxnSpPr>
        <p:spPr bwMode="auto">
          <a:xfrm flipH="1">
            <a:off x="3114675" y="6210300"/>
            <a:ext cx="619125" cy="127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6" name="Straight Arrow Connector 15"/>
          <p:cNvCxnSpPr>
            <a:stCxn id="11" idx="3"/>
            <a:endCxn id="10" idx="1"/>
          </p:cNvCxnSpPr>
          <p:nvPr/>
        </p:nvCxnSpPr>
        <p:spPr bwMode="auto">
          <a:xfrm>
            <a:off x="5238750" y="6210300"/>
            <a:ext cx="628650" cy="127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8" name="Straight Arrow Connector 17"/>
          <p:cNvCxnSpPr>
            <a:endCxn id="9" idx="0"/>
          </p:cNvCxnSpPr>
          <p:nvPr/>
        </p:nvCxnSpPr>
        <p:spPr bwMode="auto">
          <a:xfrm flipH="1">
            <a:off x="1976438" y="5562600"/>
            <a:ext cx="4762" cy="2286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H="1">
            <a:off x="7010400" y="5562600"/>
            <a:ext cx="4762" cy="2286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47472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2127250"/>
          </a:xfrm>
        </p:spPr>
        <p:txBody>
          <a:bodyPr/>
          <a:lstStyle/>
          <a:p>
            <a:r>
              <a:rPr lang="en-US" dirty="0" smtClean="0"/>
              <a:t>Compassion and Quaternion Mathematics</a:t>
            </a:r>
            <a:endParaRPr lang="en-US" dirty="0"/>
          </a:p>
        </p:txBody>
      </p:sp>
      <p:sp>
        <p:nvSpPr>
          <p:cNvPr id="3" name="Subtitle 2"/>
          <p:cNvSpPr>
            <a:spLocks noGrp="1"/>
          </p:cNvSpPr>
          <p:nvPr>
            <p:ph type="subTitle" idx="1"/>
          </p:nvPr>
        </p:nvSpPr>
        <p:spPr>
          <a:xfrm>
            <a:off x="152400" y="3657600"/>
            <a:ext cx="8839200" cy="2209800"/>
          </a:xfrm>
        </p:spPr>
        <p:txBody>
          <a:bodyPr/>
          <a:lstStyle/>
          <a:p>
            <a:r>
              <a:rPr lang="en-US" sz="4400" dirty="0" smtClean="0"/>
              <a:t>Contributions of </a:t>
            </a:r>
            <a:br>
              <a:rPr lang="en-US" sz="4400" dirty="0" smtClean="0"/>
            </a:br>
            <a:r>
              <a:rPr lang="en-US" sz="4400" dirty="0" smtClean="0"/>
              <a:t>Martin Hay and Terry Marks-</a:t>
            </a:r>
            <a:r>
              <a:rPr lang="en-US" sz="4400" dirty="0" err="1" smtClean="0"/>
              <a:t>Tarlow</a:t>
            </a:r>
            <a:endParaRPr lang="en-US" sz="4400" dirty="0"/>
          </a:p>
        </p:txBody>
      </p:sp>
    </p:spTree>
    <p:extLst>
      <p:ext uri="{BB962C8B-B14F-4D97-AF65-F5344CB8AC3E}">
        <p14:creationId xmlns:p14="http://schemas.microsoft.com/office/powerpoint/2010/main" val="2049906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Compassionate Mathematics --</a:t>
            </a:r>
            <a:br>
              <a:rPr lang="en-US" dirty="0" smtClean="0"/>
            </a:br>
            <a:r>
              <a:rPr lang="en-US" dirty="0" smtClean="0"/>
              <a:t>A Social Insight by Martin Hay</a:t>
            </a:r>
            <a:endParaRPr lang="en-US" dirty="0"/>
          </a:p>
        </p:txBody>
      </p:sp>
      <p:sp>
        <p:nvSpPr>
          <p:cNvPr id="3" name="Content Placeholder 2"/>
          <p:cNvSpPr>
            <a:spLocks noGrp="1"/>
          </p:cNvSpPr>
          <p:nvPr>
            <p:ph idx="1"/>
          </p:nvPr>
        </p:nvSpPr>
        <p:spPr>
          <a:xfrm>
            <a:off x="510209" y="1676400"/>
            <a:ext cx="8610600" cy="5029200"/>
          </a:xfrm>
        </p:spPr>
        <p:txBody>
          <a:bodyPr>
            <a:normAutofit fontScale="77500" lnSpcReduction="20000"/>
          </a:bodyPr>
          <a:lstStyle/>
          <a:p>
            <a:pPr marL="0" indent="0">
              <a:buNone/>
            </a:pPr>
            <a:r>
              <a:rPr lang="en-US" dirty="0" smtClean="0"/>
              <a:t>Note: Martin Hay has developed social applications of quaternions and related </a:t>
            </a:r>
            <a:r>
              <a:rPr lang="en-US" dirty="0" err="1" smtClean="0"/>
              <a:t>chiralkine</a:t>
            </a:r>
            <a:r>
              <a:rPr lang="en-US" dirty="0" smtClean="0"/>
              <a:t> models for 30 years, in the fields of accounting, taxation, voting, and has extended his model to brain coordination of processes.</a:t>
            </a:r>
          </a:p>
          <a:p>
            <a:endParaRPr lang="en-US" dirty="0" smtClean="0"/>
          </a:p>
          <a:p>
            <a:pPr marL="0" indent="0" algn="ctr">
              <a:buNone/>
            </a:pPr>
            <a:r>
              <a:rPr lang="en-GB" sz="2700" dirty="0"/>
              <a:t>“Quaternions enable one to model </a:t>
            </a:r>
          </a:p>
          <a:p>
            <a:pPr marL="0" indent="0" algn="ctr">
              <a:buNone/>
            </a:pPr>
            <a:r>
              <a:rPr lang="en-GB" sz="2700" dirty="0"/>
              <a:t>what is happening from both sides of a relationship.”</a:t>
            </a:r>
          </a:p>
          <a:p>
            <a:pPr marL="0" indent="0" algn="ctr">
              <a:buNone/>
            </a:pPr>
            <a:endParaRPr lang="en-GB" sz="2700" dirty="0"/>
          </a:p>
          <a:p>
            <a:pPr marL="0" indent="0">
              <a:buNone/>
            </a:pPr>
            <a:r>
              <a:rPr lang="en-GB" sz="2700" dirty="0"/>
              <a:t>“Your message [</a:t>
            </a:r>
            <a:r>
              <a:rPr lang="en-GB" sz="2700" i="1" dirty="0"/>
              <a:t>about Penny </a:t>
            </a:r>
            <a:r>
              <a:rPr lang="en-GB" sz="2700" i="1" dirty="0" err="1"/>
              <a:t>Spikins</a:t>
            </a:r>
            <a:r>
              <a:rPr lang="en-GB" sz="2700" i="1" dirty="0"/>
              <a:t> and the prehistoric evolution of compassion</a:t>
            </a:r>
            <a:r>
              <a:rPr lang="en-GB" sz="2700" dirty="0"/>
              <a:t>] is timely in many ways. For me, it picks up what I have been trying to achieve through all this work on quaternions/ordered polarities/games etc. </a:t>
            </a:r>
            <a:r>
              <a:rPr lang="en-GB" sz="2700" b="1" dirty="0"/>
              <a:t>It is about a compassionate mathematics: a symbolic logic for empathy</a:t>
            </a:r>
            <a:r>
              <a:rPr lang="en-GB" sz="2700" dirty="0"/>
              <a:t>; a way of coding social information that is </a:t>
            </a:r>
            <a:r>
              <a:rPr lang="en-GB" sz="2700" dirty="0" smtClean="0"/>
              <a:t>social [in use].”</a:t>
            </a:r>
            <a:endParaRPr lang="en-GB" sz="2700" dirty="0"/>
          </a:p>
          <a:p>
            <a:pPr marL="0" indent="0">
              <a:buNone/>
            </a:pPr>
            <a:endParaRPr lang="en-US" sz="2700" dirty="0"/>
          </a:p>
          <a:p>
            <a:pPr marL="0" lvl="1" indent="0">
              <a:buClr>
                <a:schemeClr val="tx2">
                  <a:lumMod val="50000"/>
                </a:schemeClr>
              </a:buClr>
              <a:buNone/>
            </a:pPr>
            <a:r>
              <a:rPr lang="en-US" sz="2700" dirty="0"/>
              <a:t> </a:t>
            </a:r>
            <a:r>
              <a:rPr lang="en-US" sz="2700" dirty="0" smtClean="0"/>
              <a:t>     </a:t>
            </a:r>
            <a:r>
              <a:rPr lang="en-US" sz="2100" dirty="0"/>
              <a:t>Martin Hay (2015</a:t>
            </a:r>
            <a:r>
              <a:rPr lang="en-US" sz="2100" dirty="0" smtClean="0"/>
              <a:t>), </a:t>
            </a:r>
            <a:r>
              <a:rPr lang="en-US" sz="2100" dirty="0"/>
              <a:t>email</a:t>
            </a:r>
          </a:p>
          <a:p>
            <a:pPr marL="0" indent="0">
              <a:buNone/>
            </a:pPr>
            <a:endParaRPr lang="en-US" dirty="0"/>
          </a:p>
        </p:txBody>
      </p:sp>
    </p:spTree>
    <p:extLst>
      <p:ext uri="{BB962C8B-B14F-4D97-AF65-F5344CB8AC3E}">
        <p14:creationId xmlns:p14="http://schemas.microsoft.com/office/powerpoint/2010/main" val="3289768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Martin Hay: Social Exchange, Antisymmetric Relationships, Money, and Entanglement</a:t>
            </a:r>
            <a:endParaRPr lang="en-US" sz="3200" dirty="0"/>
          </a:p>
        </p:txBody>
      </p:sp>
      <p:sp>
        <p:nvSpPr>
          <p:cNvPr id="3" name="Content Placeholder 2"/>
          <p:cNvSpPr>
            <a:spLocks noGrp="1"/>
          </p:cNvSpPr>
          <p:nvPr>
            <p:ph idx="1"/>
          </p:nvPr>
        </p:nvSpPr>
        <p:spPr>
          <a:xfrm>
            <a:off x="628650" y="1752600"/>
            <a:ext cx="7886700" cy="5029200"/>
          </a:xfrm>
        </p:spPr>
        <p:txBody>
          <a:bodyPr>
            <a:normAutofit fontScale="62500" lnSpcReduction="20000"/>
          </a:bodyPr>
          <a:lstStyle/>
          <a:p>
            <a:pPr marL="0" indent="0">
              <a:buNone/>
            </a:pPr>
            <a:r>
              <a:rPr lang="en-GB" dirty="0"/>
              <a:t>“In real life, people’s interests are connected together even </a:t>
            </a:r>
            <a:r>
              <a:rPr lang="en-GB" dirty="0" smtClean="0"/>
              <a:t>when they </a:t>
            </a:r>
            <a:r>
              <a:rPr lang="en-GB" dirty="0"/>
              <a:t>are competing with one another. </a:t>
            </a:r>
            <a:endParaRPr lang="en-GB" dirty="0" smtClean="0"/>
          </a:p>
          <a:p>
            <a:pPr marL="0" indent="0">
              <a:buNone/>
            </a:pPr>
            <a:r>
              <a:rPr lang="en-GB" dirty="0" smtClean="0"/>
              <a:t>Many </a:t>
            </a:r>
            <a:r>
              <a:rPr lang="en-GB" dirty="0"/>
              <a:t>relationships between individuals are antisymmetric, for example creditor/debtor and landlord/tenant relationships. When such antisymmetric relationships are created, a single token is often used to denote them, and as a consequence the antisymmetric function represented by the token can over time become lost from view. </a:t>
            </a:r>
            <a:endParaRPr lang="en-GB" dirty="0" smtClean="0"/>
          </a:p>
          <a:p>
            <a:pPr marL="342900" lvl="1" indent="0">
              <a:buNone/>
            </a:pPr>
            <a:r>
              <a:rPr lang="en-GB" sz="2700" dirty="0"/>
              <a:t>For example, money is created whenever two individuals agree that a token can represent a debt incurred in return for receipt of some goods or service. The money may go on to change hands many times, so that after a while, everybody has forgotten that the holder of the money is linked as creditor/debtor to the person that received the original goods or service. </a:t>
            </a:r>
          </a:p>
          <a:p>
            <a:pPr marL="342900" lvl="1" indent="0">
              <a:buNone/>
            </a:pPr>
            <a:r>
              <a:rPr lang="en-GB" sz="2700" dirty="0"/>
              <a:t>Money starts to become viewed as functioning only on its holder’s behalf, just like tokens in known games. Unfortunately, when this happens, when everybody forgets that money has an invisible antisymmetric opposite (debt), it sets up conditions for a financial crash or destructive conflict.”</a:t>
            </a:r>
            <a:endParaRPr lang="en-US" sz="2700" dirty="0"/>
          </a:p>
          <a:p>
            <a:pPr marL="0" indent="0">
              <a:buNone/>
            </a:pPr>
            <a:r>
              <a:rPr lang="en-GB" dirty="0"/>
              <a:t> </a:t>
            </a:r>
            <a:endParaRPr lang="en-US" dirty="0"/>
          </a:p>
          <a:p>
            <a:pPr marL="0" indent="0">
              <a:buNone/>
            </a:pPr>
            <a:r>
              <a:rPr lang="en-GB" dirty="0"/>
              <a:t>Quaternions enable one to model what is happening from both sides of a relationship.</a:t>
            </a:r>
            <a:endParaRPr lang="en-US" dirty="0"/>
          </a:p>
          <a:p>
            <a:pPr marL="342900" lvl="1" indent="0">
              <a:buNone/>
            </a:pPr>
            <a:r>
              <a:rPr lang="en-US" dirty="0" smtClean="0"/>
              <a:t>Martin Hay (2015), email</a:t>
            </a:r>
            <a:endParaRPr lang="en-US" dirty="0"/>
          </a:p>
        </p:txBody>
      </p:sp>
    </p:spTree>
    <p:extLst>
      <p:ext uri="{BB962C8B-B14F-4D97-AF65-F5344CB8AC3E}">
        <p14:creationId xmlns:p14="http://schemas.microsoft.com/office/powerpoint/2010/main" val="3980204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9825"/>
          </a:xfrm>
        </p:spPr>
        <p:txBody>
          <a:bodyPr/>
          <a:lstStyle/>
          <a:p>
            <a:pPr algn="ctr"/>
            <a:r>
              <a:rPr lang="en-US" sz="3600" dirty="0" smtClean="0"/>
              <a:t>An Identity-Development / ”Entanglement” Insight by Terry Marks-</a:t>
            </a:r>
            <a:r>
              <a:rPr lang="en-US" sz="3600" dirty="0" err="1" smtClean="0"/>
              <a:t>Tarlow</a:t>
            </a:r>
            <a:endParaRPr lang="en-US" sz="3600" dirty="0"/>
          </a:p>
        </p:txBody>
      </p:sp>
      <p:sp>
        <p:nvSpPr>
          <p:cNvPr id="3" name="Content Placeholder 2"/>
          <p:cNvSpPr>
            <a:spLocks noGrp="1"/>
          </p:cNvSpPr>
          <p:nvPr>
            <p:ph idx="1"/>
          </p:nvPr>
        </p:nvSpPr>
        <p:spPr>
          <a:xfrm>
            <a:off x="457200" y="1600200"/>
            <a:ext cx="8229600" cy="5257800"/>
          </a:xfrm>
        </p:spPr>
        <p:txBody>
          <a:bodyPr/>
          <a:lstStyle/>
          <a:p>
            <a:pPr marL="0" indent="0">
              <a:buNone/>
            </a:pPr>
            <a:r>
              <a:rPr lang="en-GB" sz="2400" dirty="0" smtClean="0"/>
              <a:t>“… whereas [in the article “</a:t>
            </a:r>
            <a:r>
              <a:rPr lang="en-US" sz="2400" dirty="0" smtClean="0"/>
              <a:t>Fractal </a:t>
            </a:r>
            <a:r>
              <a:rPr lang="en-US" sz="2400" dirty="0"/>
              <a:t>geometry as a bridge between </a:t>
            </a:r>
            <a:r>
              <a:rPr lang="en-US" sz="2400" dirty="0" smtClean="0"/>
              <a:t>realms”] </a:t>
            </a:r>
            <a:r>
              <a:rPr lang="en-GB" sz="2400" dirty="0" smtClean="0"/>
              <a:t>I </a:t>
            </a:r>
            <a:r>
              <a:rPr lang="en-GB" sz="2400" dirty="0"/>
              <a:t>called fractals the semiotic sign of identity in nature, perhaps quaternions are the semiotic sign of observer/observed entanglement by which identity gets forged.</a:t>
            </a:r>
            <a:br>
              <a:rPr lang="en-GB" sz="2400" dirty="0"/>
            </a:br>
            <a:r>
              <a:rPr lang="en-GB" sz="2400" dirty="0"/>
              <a:t>This is easy for me to conceptualize from a developmental perspective, as the baby's sense of self gets slowly bootstrapped out of interaction with primary caregivers (the observing selves of others). Who is the observer and who is the observed continually shifts as baby watches mother watching baby (</a:t>
            </a:r>
            <a:r>
              <a:rPr lang="en-GB" sz="2400" dirty="0" err="1"/>
              <a:t>Trevarthan's</a:t>
            </a:r>
            <a:r>
              <a:rPr lang="en-GB" sz="2400" dirty="0"/>
              <a:t> primary </a:t>
            </a:r>
            <a:r>
              <a:rPr lang="en-GB" sz="2400" dirty="0" err="1"/>
              <a:t>intersubjectivity</a:t>
            </a:r>
            <a:r>
              <a:rPr lang="en-GB" sz="2400" dirty="0"/>
              <a:t>) until baby watches self through the eyes of mother</a:t>
            </a:r>
            <a:r>
              <a:rPr lang="en-GB" sz="2400" dirty="0" smtClean="0"/>
              <a:t>.”</a:t>
            </a:r>
          </a:p>
          <a:p>
            <a:pPr marL="0" indent="0">
              <a:buNone/>
            </a:pPr>
            <a:r>
              <a:rPr lang="en-GB" sz="2400" dirty="0" smtClean="0"/>
              <a:t>        </a:t>
            </a:r>
            <a:r>
              <a:rPr lang="en-GB" sz="2000" dirty="0" smtClean="0"/>
              <a:t>Terry Marks-</a:t>
            </a:r>
            <a:r>
              <a:rPr lang="en-GB" sz="2000" dirty="0" err="1" smtClean="0"/>
              <a:t>Tarlow</a:t>
            </a:r>
            <a:r>
              <a:rPr lang="en-GB" sz="2000" dirty="0" smtClean="0"/>
              <a:t> (2015), email</a:t>
            </a:r>
          </a:p>
          <a:p>
            <a:pPr marL="0" indent="0">
              <a:buNone/>
            </a:pPr>
            <a:endParaRPr lang="en-US" dirty="0"/>
          </a:p>
        </p:txBody>
      </p:sp>
    </p:spTree>
    <p:extLst>
      <p:ext uri="{BB962C8B-B14F-4D97-AF65-F5344CB8AC3E}">
        <p14:creationId xmlns:p14="http://schemas.microsoft.com/office/powerpoint/2010/main" val="44895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534400" cy="994172"/>
          </a:xfrm>
        </p:spPr>
        <p:txBody>
          <a:bodyPr/>
          <a:lstStyle/>
          <a:p>
            <a:pPr algn="ctr"/>
            <a:r>
              <a:rPr lang="en-US" sz="3200" dirty="0" smtClean="0"/>
              <a:t>What We Published Together</a:t>
            </a:r>
            <a:br>
              <a:rPr lang="en-US" sz="3200" dirty="0" smtClean="0"/>
            </a:br>
            <a:endParaRPr lang="en-US" sz="3200" dirty="0"/>
          </a:p>
        </p:txBody>
      </p:sp>
      <p:sp>
        <p:nvSpPr>
          <p:cNvPr id="3" name="Content Placeholder 2"/>
          <p:cNvSpPr>
            <a:spLocks noGrp="1"/>
          </p:cNvSpPr>
          <p:nvPr>
            <p:ph idx="1"/>
          </p:nvPr>
        </p:nvSpPr>
        <p:spPr>
          <a:xfrm>
            <a:off x="304800" y="1447800"/>
            <a:ext cx="8686800" cy="5029200"/>
          </a:xfrm>
        </p:spPr>
        <p:txBody>
          <a:bodyPr>
            <a:normAutofit fontScale="62500" lnSpcReduction="20000"/>
          </a:bodyPr>
          <a:lstStyle/>
          <a:p>
            <a:endParaRPr lang="en-US" dirty="0" smtClean="0"/>
          </a:p>
          <a:p>
            <a:pPr marL="0" indent="0">
              <a:spcAft>
                <a:spcPts val="600"/>
              </a:spcAft>
              <a:buNone/>
            </a:pPr>
            <a:r>
              <a:rPr lang="en-US" sz="2900" dirty="0" smtClean="0"/>
              <a:t>Both Martin Hay and Hassen Fourati separately read my NYAS/Lyceum presentation on ResearchGate and got in touch with me. I also introduced Martin to Terry Mark-</a:t>
            </a:r>
            <a:r>
              <a:rPr lang="en-US" sz="2900" dirty="0" err="1" smtClean="0"/>
              <a:t>Tarlow</a:t>
            </a:r>
            <a:r>
              <a:rPr lang="en-US" sz="2900" dirty="0" smtClean="0"/>
              <a:t> and we quickly formed a research team to </a:t>
            </a:r>
            <a:r>
              <a:rPr lang="en-US" sz="2900" dirty="0"/>
              <a:t>collaborate </a:t>
            </a:r>
            <a:r>
              <a:rPr lang="en-US" sz="2900" dirty="0" smtClean="0"/>
              <a:t>on </a:t>
            </a:r>
            <a:r>
              <a:rPr lang="en-US" sz="2900" dirty="0"/>
              <a:t>quaternion research and article-writing</a:t>
            </a:r>
            <a:r>
              <a:rPr lang="en-US" sz="2900" dirty="0" smtClean="0"/>
              <a:t>.</a:t>
            </a:r>
          </a:p>
          <a:p>
            <a:pPr lvl="1"/>
            <a:endParaRPr lang="en-US" dirty="0"/>
          </a:p>
          <a:p>
            <a:r>
              <a:rPr lang="en-US" sz="2900" dirty="0" smtClean="0"/>
              <a:t>Martin Hay (</a:t>
            </a:r>
            <a:r>
              <a:rPr lang="en-US" sz="2900" dirty="0" err="1" smtClean="0"/>
              <a:t>Prestbury</a:t>
            </a:r>
            <a:r>
              <a:rPr lang="en-US" sz="2900" dirty="0" smtClean="0"/>
              <a:t>, England), Terry and I published an article in the Newsletter of the Society for Chaos Theory in Psychology and the Life Sciences (October 2015).</a:t>
            </a:r>
          </a:p>
          <a:p>
            <a:pPr lvl="1"/>
            <a:r>
              <a:rPr lang="en-US" sz="2900" dirty="0" smtClean="0"/>
              <a:t>Feature article title:  </a:t>
            </a:r>
            <a:r>
              <a:rPr lang="en-US" sz="2900" b="1" dirty="0" smtClean="0"/>
              <a:t>“Quaternions, chirality, </a:t>
            </a:r>
            <a:r>
              <a:rPr lang="en-US" sz="2900" b="1" dirty="0"/>
              <a:t>e</a:t>
            </a:r>
            <a:r>
              <a:rPr lang="en-US" sz="2900" b="1" dirty="0" smtClean="0"/>
              <a:t>xchange </a:t>
            </a:r>
            <a:r>
              <a:rPr lang="en-US" sz="2900" b="1" dirty="0"/>
              <a:t>i</a:t>
            </a:r>
            <a:r>
              <a:rPr lang="en-US" sz="2900" b="1" dirty="0" smtClean="0"/>
              <a:t>nteractions: A new tool for neuroscience?”</a:t>
            </a:r>
          </a:p>
          <a:p>
            <a:pPr lvl="1"/>
            <a:r>
              <a:rPr lang="en-US" sz="2500" dirty="0" smtClean="0"/>
              <a:t>Terry Marks-</a:t>
            </a:r>
            <a:r>
              <a:rPr lang="en-US" sz="2500" dirty="0" err="1" smtClean="0"/>
              <a:t>Tarlow</a:t>
            </a:r>
            <a:r>
              <a:rPr lang="en-US" sz="2500" dirty="0" smtClean="0"/>
              <a:t> (Santa Monica, CA) is a “Jung-friendly” psychotherapist, researcher, and writer who uses conceptual math models based on fractals, quaternions, power series, etc., to interpret the nature of </a:t>
            </a:r>
            <a:r>
              <a:rPr lang="en-US" sz="2500" dirty="0"/>
              <a:t>human </a:t>
            </a:r>
            <a:r>
              <a:rPr lang="en-US" sz="2500" dirty="0" smtClean="0"/>
              <a:t>learning and </a:t>
            </a:r>
            <a:r>
              <a:rPr lang="en-US" sz="2500" dirty="0"/>
              <a:t>development </a:t>
            </a:r>
            <a:r>
              <a:rPr lang="en-US" sz="2500" dirty="0" smtClean="0"/>
              <a:t>.</a:t>
            </a:r>
            <a:r>
              <a:rPr lang="en-US" sz="2500" dirty="0"/>
              <a:t> </a:t>
            </a:r>
            <a:endParaRPr lang="en-US" sz="2500" dirty="0" smtClean="0"/>
          </a:p>
          <a:p>
            <a:r>
              <a:rPr lang="en-US" sz="2900" dirty="0" smtClean="0"/>
              <a:t>Hassen </a:t>
            </a:r>
            <a:r>
              <a:rPr lang="en-US" sz="2900" dirty="0"/>
              <a:t>Fourati (Grenoble, France) </a:t>
            </a:r>
            <a:r>
              <a:rPr lang="en-US" sz="2900" b="1" dirty="0"/>
              <a:t>asked me to write a book chapter </a:t>
            </a:r>
            <a:r>
              <a:rPr lang="en-US" sz="2900" dirty="0"/>
              <a:t>reviewing my talk:</a:t>
            </a:r>
          </a:p>
          <a:p>
            <a:pPr lvl="1"/>
            <a:r>
              <a:rPr lang="en-US" sz="2900" dirty="0"/>
              <a:t>It is the first chapter in the book: </a:t>
            </a:r>
            <a:r>
              <a:rPr lang="en-US" sz="2900" i="1" dirty="0"/>
              <a:t>Recent Advances in </a:t>
            </a:r>
            <a:r>
              <a:rPr lang="en-US" sz="2900" i="1" dirty="0" err="1"/>
              <a:t>Multisensor</a:t>
            </a:r>
            <a:r>
              <a:rPr lang="en-US" sz="2900" i="1" dirty="0"/>
              <a:t> Attitude Estimation: Fundamental Concepts and Applications </a:t>
            </a:r>
            <a:r>
              <a:rPr lang="en-US" sz="2900" dirty="0"/>
              <a:t>(to be published in June 2016).</a:t>
            </a:r>
          </a:p>
          <a:p>
            <a:pPr lvl="1"/>
            <a:r>
              <a:rPr lang="en-US" sz="2900" dirty="0"/>
              <a:t>Chapter title:  </a:t>
            </a:r>
            <a:r>
              <a:rPr lang="en-US" sz="2900" b="1" dirty="0"/>
              <a:t>“What are quaternions and why haven’t I heard of them?”</a:t>
            </a:r>
          </a:p>
          <a:p>
            <a:endParaRPr lang="en-US" sz="2900" dirty="0"/>
          </a:p>
        </p:txBody>
      </p:sp>
    </p:spTree>
    <p:extLst>
      <p:ext uri="{BB962C8B-B14F-4D97-AF65-F5344CB8AC3E}">
        <p14:creationId xmlns:p14="http://schemas.microsoft.com/office/powerpoint/2010/main" val="1265197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Tetrahedral Methane</a:t>
            </a:r>
            <a:br>
              <a:rPr lang="en-US" dirty="0" smtClean="0"/>
            </a:br>
            <a:r>
              <a:rPr lang="en-US" sz="3000" dirty="0"/>
              <a:t>Explaining Chiral Tetrahedral Quaternions</a:t>
            </a:r>
          </a:p>
        </p:txBody>
      </p:sp>
      <p:sp>
        <p:nvSpPr>
          <p:cNvPr id="3" name="Content Placeholder 2"/>
          <p:cNvSpPr>
            <a:spLocks noGrp="1"/>
          </p:cNvSpPr>
          <p:nvPr>
            <p:ph idx="1"/>
          </p:nvPr>
        </p:nvSpPr>
        <p:spPr>
          <a:xfrm>
            <a:off x="171450" y="2226469"/>
            <a:ext cx="8867775" cy="4631531"/>
          </a:xfrm>
        </p:spPr>
        <p:txBody>
          <a:bodyPr>
            <a:normAutofit lnSpcReduction="10000"/>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sz="1275" dirty="0">
                <a:hlinkClick r:id="rId2"/>
              </a:rPr>
              <a:t>http://chemwiki.ucdavis.edu/Core/Inorganic_Chemistry/Molecular_Geometry/Tetrahedral_Molecular_Geometry</a:t>
            </a:r>
            <a:r>
              <a:rPr lang="en-US" sz="1275" dirty="0"/>
              <a:t> </a:t>
            </a:r>
          </a:p>
          <a:p>
            <a:r>
              <a:rPr lang="en-US" sz="1275" dirty="0">
                <a:hlinkClick r:id="rId3"/>
              </a:rPr>
              <a:t>http://www.chemtube3d.com/VSEPRShapeCH4.html</a:t>
            </a:r>
            <a:endParaRPr lang="en-US" sz="1275" dirty="0"/>
          </a:p>
          <a:p>
            <a:r>
              <a:rPr lang="en-US" sz="1275" dirty="0">
                <a:hlinkClick r:id="rId4"/>
              </a:rPr>
              <a:t>http://meta-synthesis.com/webbook/40_polyatomics/polyatomics.html</a:t>
            </a:r>
            <a:r>
              <a:rPr lang="en-US" sz="1275" dirty="0"/>
              <a:t> </a:t>
            </a:r>
          </a:p>
          <a:p>
            <a:pPr marL="0" indent="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1828800"/>
            <a:ext cx="3924300" cy="27289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799" y="1828800"/>
            <a:ext cx="3105597" cy="14668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3810000"/>
            <a:ext cx="2864222" cy="1872762"/>
          </a:xfrm>
          <a:prstGeom prst="rect">
            <a:avLst/>
          </a:prstGeom>
        </p:spPr>
      </p:pic>
    </p:spTree>
    <p:extLst>
      <p:ext uri="{BB962C8B-B14F-4D97-AF65-F5344CB8AC3E}">
        <p14:creationId xmlns:p14="http://schemas.microsoft.com/office/powerpoint/2010/main" val="2690634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915400" cy="1139825"/>
          </a:xfrm>
        </p:spPr>
        <p:txBody>
          <a:bodyPr/>
          <a:lstStyle/>
          <a:p>
            <a:pPr algn="ctr"/>
            <a:r>
              <a:rPr lang="en-US" dirty="0" smtClean="0"/>
              <a:t>Dual </a:t>
            </a:r>
            <a:r>
              <a:rPr lang="en-US" dirty="0" err="1" smtClean="0"/>
              <a:t>Tetrahedra</a:t>
            </a:r>
            <a:r>
              <a:rPr lang="en-US" dirty="0" smtClean="0"/>
              <a:t> in a Cube</a:t>
            </a:r>
            <a:br>
              <a:rPr lang="en-US" dirty="0" smtClean="0"/>
            </a:br>
            <a:r>
              <a:rPr lang="en-US" sz="1800" dirty="0" smtClean="0"/>
              <a:t>Two Red Rods from the Center of a Tetrahedron Come Forward to the Diagonal Corners </a:t>
            </a:r>
            <a:r>
              <a:rPr lang="en-US" sz="1800" dirty="0" smtClean="0"/>
              <a:t>of the Front Face, and </a:t>
            </a:r>
            <a:r>
              <a:rPr lang="en-US" sz="1800" dirty="0" smtClean="0"/>
              <a:t>Two More Go To the </a:t>
            </a:r>
            <a:r>
              <a:rPr lang="en-US" sz="1800" dirty="0" smtClean="0"/>
              <a:t>Back Diagonal </a:t>
            </a:r>
            <a:r>
              <a:rPr lang="en-US" sz="1800" dirty="0" smtClean="0"/>
              <a:t>Corners; </a:t>
            </a:r>
            <a:br>
              <a:rPr lang="en-US" sz="1800" dirty="0" smtClean="0"/>
            </a:br>
            <a:r>
              <a:rPr lang="en-US" sz="1800" dirty="0" smtClean="0"/>
              <a:t>and Green Rods Come from the Second Tetrahedron Center, Two Forward and Two Back</a:t>
            </a:r>
            <a:endParaRPr lang="en-US" sz="1800" dirty="0"/>
          </a:p>
        </p:txBody>
      </p:sp>
      <p:sp>
        <p:nvSpPr>
          <p:cNvPr id="4" name="Cube 3"/>
          <p:cNvSpPr/>
          <p:nvPr/>
        </p:nvSpPr>
        <p:spPr bwMode="auto">
          <a:xfrm>
            <a:off x="2667000" y="1981200"/>
            <a:ext cx="4114800" cy="3730752"/>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2971800"/>
            <a:ext cx="2133600" cy="2400300"/>
          </a:xfrm>
        </p:spPr>
      </p:pic>
      <p:sp>
        <p:nvSpPr>
          <p:cNvPr id="6" name="Oval 5"/>
          <p:cNvSpPr/>
          <p:nvPr/>
        </p:nvSpPr>
        <p:spPr bwMode="auto">
          <a:xfrm>
            <a:off x="1676400" y="2438400"/>
            <a:ext cx="914400" cy="914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1</a:t>
            </a:r>
          </a:p>
        </p:txBody>
      </p:sp>
      <p:sp>
        <p:nvSpPr>
          <p:cNvPr id="7" name="Oval 6"/>
          <p:cNvSpPr/>
          <p:nvPr/>
        </p:nvSpPr>
        <p:spPr bwMode="auto">
          <a:xfrm>
            <a:off x="5943600" y="5562600"/>
            <a:ext cx="914400" cy="914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3</a:t>
            </a:r>
          </a:p>
        </p:txBody>
      </p:sp>
      <p:sp>
        <p:nvSpPr>
          <p:cNvPr id="8" name="Oval 7"/>
          <p:cNvSpPr/>
          <p:nvPr/>
        </p:nvSpPr>
        <p:spPr bwMode="auto">
          <a:xfrm>
            <a:off x="5943600" y="2514600"/>
            <a:ext cx="914400" cy="914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2</a:t>
            </a:r>
          </a:p>
        </p:txBody>
      </p:sp>
      <p:sp>
        <p:nvSpPr>
          <p:cNvPr id="9" name="Oval 8"/>
          <p:cNvSpPr/>
          <p:nvPr/>
        </p:nvSpPr>
        <p:spPr bwMode="auto">
          <a:xfrm>
            <a:off x="1676400" y="5486400"/>
            <a:ext cx="914400" cy="914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4</a:t>
            </a:r>
          </a:p>
        </p:txBody>
      </p:sp>
    </p:spTree>
    <p:extLst>
      <p:ext uri="{BB962C8B-B14F-4D97-AF65-F5344CB8AC3E}">
        <p14:creationId xmlns:p14="http://schemas.microsoft.com/office/powerpoint/2010/main" val="1299860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144000" cy="994172"/>
          </a:xfrm>
        </p:spPr>
        <p:txBody>
          <a:bodyPr>
            <a:normAutofit fontScale="90000"/>
          </a:bodyPr>
          <a:lstStyle/>
          <a:p>
            <a:pPr algn="ctr"/>
            <a:r>
              <a:rPr lang="en-US" dirty="0" smtClean="0"/>
              <a:t>Coding of the Quaternion Cube </a:t>
            </a:r>
            <a:br>
              <a:rPr lang="en-US" dirty="0" smtClean="0"/>
            </a:br>
            <a:r>
              <a:rPr lang="en-US" sz="3000" dirty="0"/>
              <a:t>Based on the Elements (Ligands) of Two Chiral Tetrahedrons</a:t>
            </a:r>
          </a:p>
        </p:txBody>
      </p:sp>
      <p:sp>
        <p:nvSpPr>
          <p:cNvPr id="3" name="TextBox 2"/>
          <p:cNvSpPr txBox="1"/>
          <p:nvPr/>
        </p:nvSpPr>
        <p:spPr>
          <a:xfrm>
            <a:off x="2286000" y="6324600"/>
            <a:ext cx="3352800" cy="338554"/>
          </a:xfrm>
          <a:prstGeom prst="rect">
            <a:avLst/>
          </a:prstGeom>
          <a:noFill/>
        </p:spPr>
        <p:txBody>
          <a:bodyPr wrap="square" rtlCol="0">
            <a:spAutoFit/>
          </a:bodyPr>
          <a:lstStyle/>
          <a:p>
            <a:r>
              <a:rPr lang="en-US" sz="1600" dirty="0" smtClean="0"/>
              <a:t>From Martin Hay coding diagrams</a:t>
            </a:r>
            <a:endParaRPr lang="en-US" sz="1600" dirty="0"/>
          </a:p>
        </p:txBody>
      </p:sp>
      <p:sp>
        <p:nvSpPr>
          <p:cNvPr id="5" name="Content Placeholder 4"/>
          <p:cNvSpPr>
            <a:spLocks noGrp="1"/>
          </p:cNvSpPr>
          <p:nvPr>
            <p:ph idx="1"/>
          </p:nvPr>
        </p:nvSpPr>
        <p:spPr>
          <a:xfrm>
            <a:off x="457200" y="1600200"/>
            <a:ext cx="8534400" cy="4530725"/>
          </a:xfrm>
        </p:spPr>
        <p:txBody>
          <a:bodyPr/>
          <a:lstStyle/>
          <a:p>
            <a:pPr marL="0" indent="0">
              <a:buNone/>
            </a:pPr>
            <a:r>
              <a:rPr lang="en-US" dirty="0" smtClean="0"/>
              <a:t>Example of Cube Face Coding using the Corner Nodes:</a:t>
            </a:r>
          </a:p>
          <a:p>
            <a:pPr marL="0" indent="0">
              <a:buNone/>
            </a:pPr>
            <a:endParaRPr lang="en-US" dirty="0"/>
          </a:p>
          <a:p>
            <a:pPr marL="800100" lvl="2" indent="0">
              <a:buNone/>
            </a:pPr>
            <a:r>
              <a:rPr lang="en-US" dirty="0" smtClean="0">
                <a:solidFill>
                  <a:srgbClr val="FF0000"/>
                </a:solidFill>
              </a:rPr>
              <a:t>1</a:t>
            </a:r>
            <a:r>
              <a:rPr lang="en-US" dirty="0" smtClean="0">
                <a:solidFill>
                  <a:srgbClr val="00B050"/>
                </a:solidFill>
              </a:rPr>
              <a:t> 2 </a:t>
            </a:r>
            <a:r>
              <a:rPr lang="en-US" dirty="0" smtClean="0">
                <a:solidFill>
                  <a:srgbClr val="FF0000"/>
                </a:solidFill>
              </a:rPr>
              <a:t>3</a:t>
            </a:r>
            <a:r>
              <a:rPr lang="en-US" dirty="0" smtClean="0"/>
              <a:t> </a:t>
            </a:r>
            <a:r>
              <a:rPr lang="en-US" dirty="0" smtClean="0">
                <a:solidFill>
                  <a:srgbClr val="00B050"/>
                </a:solidFill>
              </a:rPr>
              <a:t>4</a:t>
            </a:r>
            <a:r>
              <a:rPr lang="en-US" dirty="0" smtClean="0"/>
              <a:t>  (corner ligands, meaning bound objects, here hydrogen atoms)</a:t>
            </a:r>
          </a:p>
          <a:p>
            <a:pPr marL="800100" lvl="2" indent="0">
              <a:buNone/>
            </a:pPr>
            <a:r>
              <a:rPr lang="en-US" dirty="0" smtClean="0"/>
              <a:t>              ….Using coding rules becomes four ordered polarities:</a:t>
            </a:r>
            <a:endParaRPr lang="en-US" dirty="0"/>
          </a:p>
          <a:p>
            <a:pPr marL="800100" lvl="2" indent="0">
              <a:buNone/>
            </a:pPr>
            <a:r>
              <a:rPr lang="en-US" dirty="0" smtClean="0"/>
              <a:t>1 0 1 0    (1=1</a:t>
            </a:r>
            <a:r>
              <a:rPr lang="en-US" baseline="30000" dirty="0" smtClean="0"/>
              <a:t>st</a:t>
            </a:r>
            <a:r>
              <a:rPr lang="en-US" dirty="0" smtClean="0"/>
              <a:t> tetrahedron; </a:t>
            </a:r>
            <a:r>
              <a:rPr lang="en-US" dirty="0"/>
              <a:t>0</a:t>
            </a:r>
            <a:r>
              <a:rPr lang="en-US" dirty="0" smtClean="0"/>
              <a:t>=2</a:t>
            </a:r>
            <a:r>
              <a:rPr lang="en-US" baseline="30000" dirty="0" smtClean="0"/>
              <a:t>nd</a:t>
            </a:r>
            <a:r>
              <a:rPr lang="en-US" dirty="0" smtClean="0"/>
              <a:t> tetrahedron)</a:t>
            </a:r>
          </a:p>
          <a:p>
            <a:endParaRPr lang="en-US" dirty="0"/>
          </a:p>
          <a:p>
            <a:endParaRPr lang="en-US" dirty="0" smtClean="0"/>
          </a:p>
          <a:p>
            <a:endParaRPr lang="en-US" dirty="0" smtClean="0"/>
          </a:p>
          <a:p>
            <a:pPr marL="0" indent="0">
              <a:buNone/>
            </a:pPr>
            <a:r>
              <a:rPr lang="en-US" dirty="0" smtClean="0"/>
              <a:t>                                    face coding  </a:t>
            </a:r>
          </a:p>
          <a:p>
            <a:pPr marL="0" indent="0">
              <a:buNone/>
            </a:pPr>
            <a:r>
              <a:rPr lang="en-US" dirty="0"/>
              <a:t> </a:t>
            </a:r>
            <a:r>
              <a:rPr lang="en-US" dirty="0" smtClean="0"/>
              <a:t>   (corresponds to a quaternion value </a:t>
            </a:r>
            <a:r>
              <a:rPr lang="en-US" dirty="0" err="1" smtClean="0"/>
              <a:t>i</a:t>
            </a:r>
            <a:r>
              <a:rPr lang="en-US" dirty="0" smtClean="0"/>
              <a:t> or j or k etc.)</a:t>
            </a:r>
            <a:endParaRPr lang="en-US" dirty="0"/>
          </a:p>
        </p:txBody>
      </p:sp>
      <p:sp>
        <p:nvSpPr>
          <p:cNvPr id="6" name="Rectangle 5"/>
          <p:cNvSpPr/>
          <p:nvPr/>
        </p:nvSpPr>
        <p:spPr bwMode="auto">
          <a:xfrm>
            <a:off x="3733800" y="4343400"/>
            <a:ext cx="12192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3810000" y="4419600"/>
            <a:ext cx="990600" cy="838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1 0 1 0</a:t>
            </a:r>
          </a:p>
        </p:txBody>
      </p:sp>
    </p:spTree>
    <p:extLst>
      <p:ext uri="{BB962C8B-B14F-4D97-AF65-F5344CB8AC3E}">
        <p14:creationId xmlns:p14="http://schemas.microsoft.com/office/powerpoint/2010/main" val="4053385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Martin Hay:  Unitary Quaternion Coding – Quaternions and Life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“I </a:t>
            </a:r>
            <a:r>
              <a:rPr lang="en-US" dirty="0"/>
              <a:t>think that this coding system is used by </a:t>
            </a:r>
            <a:r>
              <a:rPr lang="en-US" dirty="0" smtClean="0"/>
              <a:t>life: [1] </a:t>
            </a:r>
            <a:r>
              <a:rPr lang="en-US" dirty="0"/>
              <a:t>in the brain to structure thought, and </a:t>
            </a:r>
            <a:r>
              <a:rPr lang="en-US" dirty="0" smtClean="0"/>
              <a:t>[2] in </a:t>
            </a:r>
            <a:r>
              <a:rPr lang="en-US" dirty="0"/>
              <a:t>chemistry to code the chemistry of life</a:t>
            </a:r>
            <a:r>
              <a:rPr lang="en-US" dirty="0" smtClean="0"/>
              <a:t>.” </a:t>
            </a:r>
          </a:p>
          <a:p>
            <a:endParaRPr lang="en-US" dirty="0" smtClean="0"/>
          </a:p>
          <a:p>
            <a:pPr marL="0" indent="0">
              <a:buNone/>
            </a:pPr>
            <a:r>
              <a:rPr lang="en-US" dirty="0"/>
              <a:t> </a:t>
            </a:r>
            <a:r>
              <a:rPr lang="en-US" dirty="0" smtClean="0"/>
              <a:t>        Martin Hay, email</a:t>
            </a:r>
            <a:endParaRPr lang="en-US" dirty="0"/>
          </a:p>
        </p:txBody>
      </p:sp>
    </p:spTree>
    <p:extLst>
      <p:ext uri="{BB962C8B-B14F-4D97-AF65-F5344CB8AC3E}">
        <p14:creationId xmlns:p14="http://schemas.microsoft.com/office/powerpoint/2010/main" val="2970822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Martin Hay:  Unitary Quaternion Coding – Enzyme Analogy</a:t>
            </a:r>
            <a:endParaRPr lang="en-US" dirty="0"/>
          </a:p>
        </p:txBody>
      </p:sp>
      <p:sp>
        <p:nvSpPr>
          <p:cNvPr id="3" name="Content Placeholder 2"/>
          <p:cNvSpPr>
            <a:spLocks noGrp="1"/>
          </p:cNvSpPr>
          <p:nvPr>
            <p:ph idx="1"/>
          </p:nvPr>
        </p:nvSpPr>
        <p:spPr/>
        <p:txBody>
          <a:bodyPr/>
          <a:lstStyle/>
          <a:p>
            <a:r>
              <a:rPr lang="en-US" dirty="0" smtClean="0"/>
              <a:t>“A </a:t>
            </a:r>
            <a:r>
              <a:rPr lang="en-US" dirty="0"/>
              <a:t>unitary quaternion is a chiral tetrahedron. Four ordered polarities code the different ways in which a chiral tetrahedron can map to a hole (receptor), as for example in an enzyme. </a:t>
            </a:r>
            <a:endParaRPr lang="en-US" dirty="0" smtClean="0"/>
          </a:p>
          <a:p>
            <a:r>
              <a:rPr lang="en-US" dirty="0" smtClean="0"/>
              <a:t>“The </a:t>
            </a:r>
            <a:r>
              <a:rPr lang="en-US" dirty="0"/>
              <a:t>six faces and eight corners of a cube are different docking presentations for a chiral tetrahedron acting as a ligand for a receptor (key and lock</a:t>
            </a:r>
            <a:r>
              <a:rPr lang="en-US" dirty="0" smtClean="0"/>
              <a:t>).”</a:t>
            </a:r>
            <a:endParaRPr lang="en-US" dirty="0"/>
          </a:p>
          <a:p>
            <a:endParaRPr lang="en-US" dirty="0"/>
          </a:p>
        </p:txBody>
      </p:sp>
    </p:spTree>
    <p:extLst>
      <p:ext uri="{BB962C8B-B14F-4D97-AF65-F5344CB8AC3E}">
        <p14:creationId xmlns:p14="http://schemas.microsoft.com/office/powerpoint/2010/main" val="2115809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Martin Hay: Unitary Quaternion Coding – Four Ordered Polarities</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“There </a:t>
            </a:r>
            <a:r>
              <a:rPr lang="en-GB" dirty="0"/>
              <a:t>are sixteen ways of permuting four ordered polarities</a:t>
            </a:r>
            <a:r>
              <a:rPr lang="en-GB" dirty="0" smtClean="0"/>
              <a:t>.</a:t>
            </a:r>
            <a:r>
              <a:rPr lang="en-GB" dirty="0"/>
              <a:t> </a:t>
            </a:r>
            <a:endParaRPr lang="en-US" dirty="0" smtClean="0"/>
          </a:p>
          <a:p>
            <a:r>
              <a:rPr lang="en-GB" dirty="0" smtClean="0"/>
              <a:t>“As I found when inventing “</a:t>
            </a:r>
            <a:r>
              <a:rPr lang="en-GB" dirty="0" err="1" smtClean="0"/>
              <a:t>chiralkine</a:t>
            </a:r>
            <a:r>
              <a:rPr lang="en-GB" dirty="0" smtClean="0"/>
              <a:t> systems” and </a:t>
            </a:r>
            <a:r>
              <a:rPr lang="en-US" dirty="0" smtClean="0"/>
              <a:t>Bernd </a:t>
            </a:r>
            <a:r>
              <a:rPr lang="en-US" dirty="0" err="1" smtClean="0"/>
              <a:t>Schmeikal</a:t>
            </a:r>
            <a:r>
              <a:rPr lang="en-US" dirty="0" smtClean="0"/>
              <a:t> has independently </a:t>
            </a:r>
            <a:r>
              <a:rPr lang="en-US" dirty="0" smtClean="0"/>
              <a:t> </a:t>
            </a:r>
            <a:r>
              <a:rPr lang="en-US" dirty="0" smtClean="0"/>
              <a:t>found and expressed in very elegant mathematics is that a logic system can be constructed which has a ‘mother algebra’ composed of four polarity strings: (+ - + -), (+ - - +), (+ + - -) and (+ + + +). Each polarity string has a dual, which is its mirror image. </a:t>
            </a:r>
          </a:p>
          <a:p>
            <a:r>
              <a:rPr lang="en-US" dirty="0" smtClean="0"/>
              <a:t>“The </a:t>
            </a:r>
            <a:r>
              <a:rPr lang="en-US" dirty="0"/>
              <a:t>trick is to see that the strings (+ + + + ) and its opposite </a:t>
            </a:r>
            <a:r>
              <a:rPr lang="en-US" dirty="0" smtClean="0"/>
              <a:t/>
            </a:r>
            <a:br>
              <a:rPr lang="en-US" dirty="0" smtClean="0"/>
            </a:br>
            <a:r>
              <a:rPr lang="en-US" dirty="0" smtClean="0"/>
              <a:t>(- </a:t>
            </a:r>
            <a:r>
              <a:rPr lang="en-US" dirty="0"/>
              <a:t>- - -) are as + and -. The other trick is to see that the order of the polarities in a string matters (1, 2, 3, 4). So, the whole system is coded in four ordered </a:t>
            </a:r>
            <a:r>
              <a:rPr lang="en-US" dirty="0" smtClean="0"/>
              <a:t>polarities….”</a:t>
            </a:r>
            <a:endParaRPr lang="en-US" dirty="0"/>
          </a:p>
          <a:p>
            <a:endParaRPr lang="en-US" dirty="0" smtClean="0"/>
          </a:p>
          <a:p>
            <a:endParaRPr lang="en-US" dirty="0"/>
          </a:p>
        </p:txBody>
      </p:sp>
    </p:spTree>
    <p:extLst>
      <p:ext uri="{BB962C8B-B14F-4D97-AF65-F5344CB8AC3E}">
        <p14:creationId xmlns:p14="http://schemas.microsoft.com/office/powerpoint/2010/main" val="2015741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915400" cy="1139825"/>
          </a:xfrm>
        </p:spPr>
        <p:txBody>
          <a:bodyPr/>
          <a:lstStyle/>
          <a:p>
            <a:pPr algn="ctr"/>
            <a:r>
              <a:rPr lang="en-US" dirty="0"/>
              <a:t>Polarities and </a:t>
            </a:r>
            <a:r>
              <a:rPr lang="en-US" dirty="0" smtClean="0"/>
              <a:t>Balances</a:t>
            </a:r>
            <a:br>
              <a:rPr lang="en-US" dirty="0" smtClean="0"/>
            </a:br>
            <a:r>
              <a:rPr lang="en-US" sz="2800" dirty="0" smtClean="0"/>
              <a:t>Convergence of Hay, Kauffman, Spencer-Brown, Coleridge</a:t>
            </a:r>
            <a:endParaRPr lang="en-US" sz="2800" dirty="0"/>
          </a:p>
        </p:txBody>
      </p:sp>
      <p:sp>
        <p:nvSpPr>
          <p:cNvPr id="3" name="Content Placeholder 2"/>
          <p:cNvSpPr>
            <a:spLocks noGrp="1"/>
          </p:cNvSpPr>
          <p:nvPr>
            <p:ph idx="1"/>
          </p:nvPr>
        </p:nvSpPr>
        <p:spPr>
          <a:xfrm>
            <a:off x="228600" y="1600200"/>
            <a:ext cx="8915400" cy="5257800"/>
          </a:xfrm>
        </p:spPr>
        <p:txBody>
          <a:bodyPr/>
          <a:lstStyle/>
          <a:p>
            <a:pPr marL="0" indent="0">
              <a:buNone/>
            </a:pPr>
            <a:r>
              <a:rPr lang="en-US" sz="1500" b="1" dirty="0" smtClean="0"/>
              <a:t>Martin Hay’s Unitary Quaternions model overlaps with S. T. Coleridge’s system of polarities and distinctions, which in turn resonates with Spencer-Brown’s 1969 mathematical system, the “calculus of indications.”</a:t>
            </a:r>
          </a:p>
          <a:p>
            <a:r>
              <a:rPr lang="en-US" sz="1500" b="1" dirty="0" smtClean="0"/>
              <a:t>“…of </a:t>
            </a:r>
            <a:r>
              <a:rPr lang="en-US" sz="1500" b="1" dirty="0"/>
              <a:t>G. </a:t>
            </a:r>
            <a:r>
              <a:rPr lang="en-US" sz="1500" b="1" dirty="0" smtClean="0"/>
              <a:t>Spencer-Brown and his calculus of indications. </a:t>
            </a:r>
            <a:r>
              <a:rPr lang="en-US" sz="1500" b="1" dirty="0"/>
              <a:t>In this formalism we have a logical particle P that is its own anti-particle. Thus P interacts with itself to either produce itself or to cancel itself. Exactly such a formalism was devised by Spencer-Brown as a foundation for mathematics based on the concept of distinction</a:t>
            </a:r>
            <a:r>
              <a:rPr lang="en-US" sz="1500" b="1" dirty="0" smtClean="0"/>
              <a:t>.”</a:t>
            </a:r>
            <a:r>
              <a:rPr lang="en-US" sz="1500" dirty="0"/>
              <a:t/>
            </a:r>
            <a:br>
              <a:rPr lang="en-US" sz="1500" dirty="0"/>
            </a:br>
            <a:r>
              <a:rPr lang="en-US" sz="1500" dirty="0" smtClean="0"/>
              <a:t>       Lou Kauffman (2014). </a:t>
            </a:r>
            <a:r>
              <a:rPr lang="en-US" sz="1500" dirty="0" err="1" smtClean="0"/>
              <a:t>Iterants</a:t>
            </a:r>
            <a:r>
              <a:rPr lang="en-US" sz="1500" dirty="0" smtClean="0"/>
              <a:t>, Fermions and the Dirac Equation (p. 2). </a:t>
            </a:r>
            <a:r>
              <a:rPr lang="en-US" sz="1500" dirty="0" err="1" smtClean="0"/>
              <a:t>Arxiv</a:t>
            </a:r>
            <a:r>
              <a:rPr lang="en-US" sz="1500" dirty="0" smtClean="0"/>
              <a:t>.</a:t>
            </a:r>
            <a:br>
              <a:rPr lang="en-US" sz="1500" dirty="0" smtClean="0"/>
            </a:br>
            <a:r>
              <a:rPr lang="en-US" sz="1500" dirty="0" smtClean="0"/>
              <a:t>       Reference: G</a:t>
            </a:r>
            <a:r>
              <a:rPr lang="en-US" sz="1500" dirty="0"/>
              <a:t>. </a:t>
            </a:r>
            <a:r>
              <a:rPr lang="en-US" sz="1500" dirty="0" smtClean="0"/>
              <a:t>Spencer–Brown (1969). </a:t>
            </a:r>
            <a:r>
              <a:rPr lang="en-US" sz="1500" i="1" dirty="0" smtClean="0"/>
              <a:t>Laws </a:t>
            </a:r>
            <a:r>
              <a:rPr lang="en-US" sz="1500" i="1" dirty="0"/>
              <a:t>of </a:t>
            </a:r>
            <a:r>
              <a:rPr lang="en-US" sz="1500" i="1" dirty="0" smtClean="0"/>
              <a:t>Form</a:t>
            </a:r>
            <a:r>
              <a:rPr lang="en-US" sz="1500" dirty="0"/>
              <a:t>.</a:t>
            </a:r>
            <a:r>
              <a:rPr lang="en-US" sz="1500" dirty="0" smtClean="0"/>
              <a:t> London: George </a:t>
            </a:r>
            <a:r>
              <a:rPr lang="en-US" sz="1500" dirty="0"/>
              <a:t>Allen and Unwin Ltd</a:t>
            </a:r>
            <a:r>
              <a:rPr lang="en-US" sz="1500" dirty="0" smtClean="0"/>
              <a:t>.</a:t>
            </a:r>
            <a:br>
              <a:rPr lang="en-US" sz="1500" dirty="0" smtClean="0"/>
            </a:br>
            <a:endParaRPr lang="en-US" sz="1500" dirty="0"/>
          </a:p>
          <a:p>
            <a:r>
              <a:rPr lang="en-US" sz="1500" dirty="0" smtClean="0"/>
              <a:t>“Thus </a:t>
            </a:r>
            <a:r>
              <a:rPr lang="en-US" sz="1500" dirty="0"/>
              <a:t>we cannot escape the fact that the world we know is constructed </a:t>
            </a:r>
            <a:r>
              <a:rPr lang="en-US" sz="1500" u="sng" dirty="0"/>
              <a:t>in order to see itself</a:t>
            </a:r>
            <a:r>
              <a:rPr lang="en-US" sz="1500" dirty="0"/>
              <a:t>. This is indeed amazing. Not so much in view of what it sees, although this may appear fantastic enough, but in respect of the fact that it can see at all. But in order to do so, evidently it must first cut itself up into a least one state which sees, and at least one other state which is seen</a:t>
            </a:r>
            <a:r>
              <a:rPr lang="en-US" sz="1500" dirty="0" smtClean="0"/>
              <a:t>.”</a:t>
            </a:r>
            <a:r>
              <a:rPr lang="en-US" sz="1500" b="1" dirty="0" smtClean="0"/>
              <a:t> (G</a:t>
            </a:r>
            <a:r>
              <a:rPr lang="en-US" sz="1500" b="1" dirty="0"/>
              <a:t>. Spencer </a:t>
            </a:r>
            <a:r>
              <a:rPr lang="en-US" sz="1500" b="1" dirty="0" smtClean="0"/>
              <a:t>Brown, Laws of Form)</a:t>
            </a:r>
            <a:endParaRPr lang="en-US" sz="1500" dirty="0"/>
          </a:p>
          <a:p>
            <a:r>
              <a:rPr lang="en-US" sz="1500" dirty="0" smtClean="0"/>
              <a:t>When a distinction is made, a polarity opens up (+1, -1 appear out of zero) and later close (resolve to net zero), representable as superposed, invisible polarities, and a new polarity or distinction opens up in its place:</a:t>
            </a:r>
          </a:p>
          <a:p>
            <a:pPr lvl="1"/>
            <a:r>
              <a:rPr lang="en-US" sz="1500" dirty="0" smtClean="0"/>
              <a:t>“So</a:t>
            </a:r>
            <a:r>
              <a:rPr lang="en-US" sz="1500" dirty="0"/>
              <a:t>, symmetry breaking creates a distinction (resolves “zero” into + and -), at the same time removing a distinction between “zero” and its opposite. Quaternion multiplication coded in four ordered polarities models this, and also models rotations in 3D space</a:t>
            </a:r>
            <a:r>
              <a:rPr lang="en-US" sz="1500" dirty="0" smtClean="0"/>
              <a:t>.”  </a:t>
            </a:r>
            <a:r>
              <a:rPr lang="en-US" sz="1500" b="1" dirty="0" smtClean="0"/>
              <a:t>(Martin Hay, email)</a:t>
            </a:r>
          </a:p>
          <a:p>
            <a:r>
              <a:rPr lang="en-US" sz="1500" dirty="0" smtClean="0"/>
              <a:t>This may be a biological/psychological process of consciousness and/or short-term memory, as suggested by the Necker Cube effect (discussed in our Quaternion Chirality paper).</a:t>
            </a:r>
          </a:p>
        </p:txBody>
      </p:sp>
    </p:spTree>
    <p:extLst>
      <p:ext uri="{BB962C8B-B14F-4D97-AF65-F5344CB8AC3E}">
        <p14:creationId xmlns:p14="http://schemas.microsoft.com/office/powerpoint/2010/main" val="3403060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2127250"/>
          </a:xfrm>
        </p:spPr>
        <p:txBody>
          <a:bodyPr/>
          <a:lstStyle/>
          <a:p>
            <a:r>
              <a:rPr lang="en-US" sz="4000" dirty="0" smtClean="0"/>
              <a:t>Ada Lovelace </a:t>
            </a:r>
            <a:br>
              <a:rPr lang="en-US" sz="4000" dirty="0" smtClean="0"/>
            </a:br>
            <a:r>
              <a:rPr lang="en-US" sz="4000" dirty="0" smtClean="0"/>
              <a:t>Aesthetics and Computers</a:t>
            </a:r>
            <a:endParaRPr lang="en-US" sz="4000" dirty="0"/>
          </a:p>
        </p:txBody>
      </p:sp>
      <p:sp>
        <p:nvSpPr>
          <p:cNvPr id="6" name="Subtitle 5"/>
          <p:cNvSpPr>
            <a:spLocks noGrp="1"/>
          </p:cNvSpPr>
          <p:nvPr>
            <p:ph type="subTitle" idx="1"/>
          </p:nvPr>
        </p:nvSpPr>
        <p:spPr>
          <a:xfrm>
            <a:off x="76200" y="3276600"/>
            <a:ext cx="4191000" cy="3505200"/>
          </a:xfrm>
        </p:spPr>
        <p:txBody>
          <a:bodyPr/>
          <a:lstStyle/>
          <a:p>
            <a:pPr marL="0" lvl="1" indent="0" algn="ctr">
              <a:buClr>
                <a:schemeClr val="tx2">
                  <a:lumMod val="50000"/>
                </a:schemeClr>
              </a:buClr>
              <a:buNone/>
            </a:pPr>
            <a:r>
              <a:rPr lang="en-US" sz="2000" u="sng" dirty="0" smtClean="0"/>
              <a:t>1843 – Projections of Computer Music</a:t>
            </a:r>
          </a:p>
          <a:p>
            <a:pPr marL="0" lvl="1" indent="0">
              <a:buClr>
                <a:schemeClr val="tx2">
                  <a:lumMod val="50000"/>
                </a:schemeClr>
              </a:buClr>
              <a:buNone/>
            </a:pPr>
            <a:r>
              <a:rPr lang="en-US" sz="2000" dirty="0" smtClean="0"/>
              <a:t>“</a:t>
            </a:r>
            <a:r>
              <a:rPr lang="en-US" sz="2000" dirty="0"/>
              <a:t>Supposing, for instance, that the fundamental relations of pitched sounds in the science of harmony and of musical composition were susceptible of such expression and </a:t>
            </a:r>
            <a:r>
              <a:rPr lang="en-US" sz="1800" dirty="0"/>
              <a:t>adaptations</a:t>
            </a:r>
            <a:r>
              <a:rPr lang="en-US" sz="2000" dirty="0"/>
              <a:t>, the engine might compose elaborate and scientific pieces of music </a:t>
            </a:r>
            <a:r>
              <a:rPr lang="en-US" sz="2000" b="1" dirty="0"/>
              <a:t>of any degree of complexity or extent.” </a:t>
            </a:r>
            <a:r>
              <a:rPr lang="en-US" sz="2000" b="1" dirty="0" smtClean="0"/>
              <a:t/>
            </a:r>
            <a:br>
              <a:rPr lang="en-US" sz="2000" b="1" dirty="0" smtClean="0"/>
            </a:br>
            <a:r>
              <a:rPr lang="en-US" sz="2000" b="1" dirty="0" smtClean="0"/>
              <a:t>(</a:t>
            </a:r>
            <a:r>
              <a:rPr lang="en-US" sz="2000" dirty="0"/>
              <a:t>Ada Lovelace, Wikipedia)</a:t>
            </a:r>
            <a:r>
              <a:rPr lang="en-US" sz="2900" dirty="0"/>
              <a:t/>
            </a:r>
            <a:br>
              <a:rPr lang="en-US" sz="2900" dirty="0"/>
            </a:br>
            <a:endParaRPr lang="en-US" sz="2900" dirty="0"/>
          </a:p>
          <a:p>
            <a:pPr algn="l"/>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941" y="3733800"/>
            <a:ext cx="4729059" cy="2895600"/>
          </a:xfrm>
          <a:prstGeom prst="rect">
            <a:avLst/>
          </a:prstGeom>
        </p:spPr>
      </p:pic>
      <p:sp>
        <p:nvSpPr>
          <p:cNvPr id="3" name="TextBox 2"/>
          <p:cNvSpPr txBox="1"/>
          <p:nvPr/>
        </p:nvSpPr>
        <p:spPr>
          <a:xfrm>
            <a:off x="4876800" y="3276600"/>
            <a:ext cx="3810000" cy="369332"/>
          </a:xfrm>
          <a:prstGeom prst="rect">
            <a:avLst/>
          </a:prstGeom>
          <a:noFill/>
        </p:spPr>
        <p:txBody>
          <a:bodyPr wrap="square" rtlCol="0">
            <a:spAutoFit/>
          </a:bodyPr>
          <a:lstStyle/>
          <a:p>
            <a:r>
              <a:rPr lang="en-US" u="sng" dirty="0" smtClean="0"/>
              <a:t>2016 – Smartphone music services</a:t>
            </a:r>
            <a:endParaRPr lang="en-US" u="sng" dirty="0"/>
          </a:p>
        </p:txBody>
      </p:sp>
      <p:sp>
        <p:nvSpPr>
          <p:cNvPr id="7" name="Rectangle 6"/>
          <p:cNvSpPr/>
          <p:nvPr/>
        </p:nvSpPr>
        <p:spPr bwMode="auto">
          <a:xfrm>
            <a:off x="6553200" y="6553200"/>
            <a:ext cx="12954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Sprint ad</a:t>
            </a:r>
          </a:p>
        </p:txBody>
      </p:sp>
    </p:spTree>
    <p:extLst>
      <p:ext uri="{BB962C8B-B14F-4D97-AF65-F5344CB8AC3E}">
        <p14:creationId xmlns:p14="http://schemas.microsoft.com/office/powerpoint/2010/main" val="28237568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Difference Engine:</a:t>
            </a:r>
            <a:br>
              <a:rPr lang="en-US" sz="3600" dirty="0"/>
            </a:br>
            <a:r>
              <a:rPr lang="en-US" sz="2800" dirty="0" smtClean="0"/>
              <a:t>Design:  1834-1871</a:t>
            </a:r>
            <a:r>
              <a:rPr lang="en-US" sz="2800" dirty="0"/>
              <a:t/>
            </a:r>
            <a:br>
              <a:rPr lang="en-US" sz="2800" dirty="0"/>
            </a:br>
            <a:r>
              <a:rPr lang="en-US" sz="2800" dirty="0" smtClean="0"/>
              <a:t>Implementation:  1991 </a:t>
            </a:r>
            <a:endParaRPr lang="en-US" sz="2800" dirty="0"/>
          </a:p>
        </p:txBody>
      </p:sp>
      <p:sp>
        <p:nvSpPr>
          <p:cNvPr id="3" name="Content Placeholder 2"/>
          <p:cNvSpPr>
            <a:spLocks noGrp="1"/>
          </p:cNvSpPr>
          <p:nvPr>
            <p:ph idx="1"/>
          </p:nvPr>
        </p:nvSpPr>
        <p:spPr>
          <a:xfrm>
            <a:off x="609600" y="1524000"/>
            <a:ext cx="3962400" cy="5334000"/>
          </a:xfrm>
        </p:spPr>
        <p:txBody>
          <a:bodyPr>
            <a:normAutofit/>
          </a:bodyPr>
          <a:lstStyle/>
          <a:p>
            <a:pPr marL="0" indent="0">
              <a:buNone/>
            </a:pPr>
            <a:endParaRPr lang="en-US" sz="205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0"/>
            <a:ext cx="7252135" cy="5257801"/>
          </a:xfrm>
          <a:prstGeom prst="rect">
            <a:avLst/>
          </a:prstGeom>
        </p:spPr>
      </p:pic>
    </p:spTree>
    <p:extLst>
      <p:ext uri="{BB962C8B-B14F-4D97-AF65-F5344CB8AC3E}">
        <p14:creationId xmlns:p14="http://schemas.microsoft.com/office/powerpoint/2010/main" val="3563878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Computer Era Comparisons </a:t>
            </a:r>
            <a:br>
              <a:rPr lang="en-US" dirty="0" smtClean="0"/>
            </a:br>
            <a:r>
              <a:rPr lang="en-US" dirty="0" smtClean="0"/>
              <a:t>(1830s, 1940s)</a:t>
            </a:r>
            <a:endParaRPr lang="en-US" dirty="0"/>
          </a:p>
        </p:txBody>
      </p:sp>
      <p:sp>
        <p:nvSpPr>
          <p:cNvPr id="3" name="Content Placeholder 2"/>
          <p:cNvSpPr>
            <a:spLocks noGrp="1"/>
          </p:cNvSpPr>
          <p:nvPr>
            <p:ph idx="1"/>
          </p:nvPr>
        </p:nvSpPr>
        <p:spPr>
          <a:xfrm>
            <a:off x="609600" y="1524000"/>
            <a:ext cx="8229600" cy="5334000"/>
          </a:xfrm>
        </p:spPr>
        <p:txBody>
          <a:bodyPr>
            <a:normAutofit fontScale="85000" lnSpcReduction="20000"/>
          </a:bodyPr>
          <a:lstStyle/>
          <a:p>
            <a:pPr marL="0" indent="0">
              <a:buNone/>
            </a:pPr>
            <a:r>
              <a:rPr lang="en-US" dirty="0" smtClean="0"/>
              <a:t>The two eras: </a:t>
            </a:r>
          </a:p>
          <a:p>
            <a:r>
              <a:rPr lang="en-US" sz="2350" b="1" dirty="0"/>
              <a:t>1840s:  Charles Babbage</a:t>
            </a:r>
            <a:r>
              <a:rPr lang="en-US" sz="2350" dirty="0"/>
              <a:t>, </a:t>
            </a:r>
            <a:r>
              <a:rPr lang="en-US" sz="2350" b="1" dirty="0"/>
              <a:t>The Analytical Engine and Difference Engine</a:t>
            </a:r>
            <a:r>
              <a:rPr lang="en-US" sz="2350" dirty="0"/>
              <a:t>, 1834-1871 </a:t>
            </a:r>
            <a:r>
              <a:rPr lang="en-US" sz="2350" dirty="0" smtClean="0"/>
              <a:t>design: </a:t>
            </a:r>
          </a:p>
          <a:p>
            <a:pPr lvl="1"/>
            <a:r>
              <a:rPr lang="en-US" sz="2100" dirty="0" smtClean="0"/>
              <a:t>The </a:t>
            </a:r>
            <a:r>
              <a:rPr lang="en-US" sz="2100" dirty="0"/>
              <a:t>Difference Engine was built in 1991 by the London Science </a:t>
            </a:r>
            <a:r>
              <a:rPr lang="en-US" sz="2100" dirty="0" smtClean="0"/>
              <a:t>Museum</a:t>
            </a:r>
            <a:r>
              <a:rPr lang="en-US" sz="2100" dirty="0"/>
              <a:t>. </a:t>
            </a:r>
            <a:r>
              <a:rPr lang="en-US" sz="2100" dirty="0" smtClean="0"/>
              <a:t>In </a:t>
            </a:r>
            <a:r>
              <a:rPr lang="en-US" sz="2100" dirty="0"/>
              <a:t>2008 Nathan </a:t>
            </a:r>
            <a:r>
              <a:rPr lang="en-US" sz="2100" dirty="0" err="1"/>
              <a:t>Myhrvold</a:t>
            </a:r>
            <a:r>
              <a:rPr lang="en-US" sz="2100" dirty="0"/>
              <a:t> financed </a:t>
            </a:r>
            <a:r>
              <a:rPr lang="en-US" sz="2100" dirty="0" smtClean="0"/>
              <a:t>a </a:t>
            </a:r>
            <a:r>
              <a:rPr lang="en-US" sz="2100" dirty="0"/>
              <a:t>copy </a:t>
            </a:r>
            <a:r>
              <a:rPr lang="en-US" sz="2100" dirty="0" smtClean="0"/>
              <a:t>for </a:t>
            </a:r>
            <a:r>
              <a:rPr lang="en-US" sz="2100" dirty="0"/>
              <a:t>the Computer History Museum in Mountain View, </a:t>
            </a:r>
            <a:r>
              <a:rPr lang="en-US" sz="2100" dirty="0" smtClean="0"/>
              <a:t>CA. </a:t>
            </a:r>
            <a:endParaRPr lang="en-US" sz="2100" dirty="0"/>
          </a:p>
          <a:p>
            <a:pPr lvl="1"/>
            <a:r>
              <a:rPr lang="en-US" sz="2100" dirty="0"/>
              <a:t>Mechanical programmable computer.</a:t>
            </a:r>
          </a:p>
          <a:p>
            <a:pPr lvl="1"/>
            <a:endParaRPr lang="en-US" sz="1950" dirty="0"/>
          </a:p>
          <a:p>
            <a:pPr marL="457200" lvl="1" indent="0">
              <a:buNone/>
            </a:pPr>
            <a:endParaRPr lang="en-US" sz="1950" dirty="0"/>
          </a:p>
          <a:p>
            <a:r>
              <a:rPr lang="en-US" sz="2350" b="1" dirty="0" smtClean="0"/>
              <a:t>1940s</a:t>
            </a:r>
            <a:r>
              <a:rPr lang="en-US" sz="2350" b="1" dirty="0"/>
              <a:t>:  J. </a:t>
            </a:r>
            <a:r>
              <a:rPr lang="en-US" sz="2350" b="1" dirty="0" err="1"/>
              <a:t>Mauchly</a:t>
            </a:r>
            <a:r>
              <a:rPr lang="en-US" sz="2350" b="1" dirty="0"/>
              <a:t> &amp; J. Eckert, ENIAC general-purpose computer</a:t>
            </a:r>
            <a:r>
              <a:rPr lang="en-US" sz="2350" dirty="0"/>
              <a:t>, 1946-1955;  its concept was later enhanced in another computer </a:t>
            </a:r>
            <a:r>
              <a:rPr lang="en-US" sz="2350" dirty="0" smtClean="0"/>
              <a:t>using</a:t>
            </a:r>
            <a:r>
              <a:rPr lang="en-US" sz="2350" dirty="0" smtClean="0"/>
              <a:t> </a:t>
            </a:r>
            <a:r>
              <a:rPr lang="en-US" sz="2350" dirty="0"/>
              <a:t>John Von Neumann’s concept of a </a:t>
            </a:r>
            <a:r>
              <a:rPr lang="en-US" sz="2350" b="1" dirty="0"/>
              <a:t>stored program</a:t>
            </a:r>
            <a:r>
              <a:rPr lang="en-US" sz="2350" dirty="0"/>
              <a:t>, 1948. This design eventually led to the Univac I in 1952. </a:t>
            </a:r>
          </a:p>
          <a:p>
            <a:pPr lvl="1"/>
            <a:r>
              <a:rPr lang="en-US" sz="2100" dirty="0"/>
              <a:t>Electronic programmable computer – no moving parts (used </a:t>
            </a:r>
            <a:r>
              <a:rPr lang="en-US" sz="2100" dirty="0" smtClean="0"/>
              <a:t>the vacuum </a:t>
            </a:r>
            <a:r>
              <a:rPr lang="en-US" sz="2100" dirty="0"/>
              <a:t>tube computer concept of </a:t>
            </a:r>
            <a:r>
              <a:rPr lang="en-US" sz="2100" dirty="0" err="1"/>
              <a:t>Atasanoff</a:t>
            </a:r>
            <a:r>
              <a:rPr lang="en-US" sz="2100" dirty="0"/>
              <a:t>, 1942</a:t>
            </a:r>
            <a:r>
              <a:rPr lang="en-US" sz="2100" dirty="0" smtClean="0"/>
              <a:t>)</a:t>
            </a:r>
          </a:p>
          <a:p>
            <a:pPr lvl="1"/>
            <a:r>
              <a:rPr lang="en-US" sz="2100" dirty="0"/>
              <a:t>Early computers in both eras were devoted to mathematical table construction. These </a:t>
            </a:r>
            <a:r>
              <a:rPr lang="en-US" sz="2100" dirty="0" smtClean="0"/>
              <a:t>computers automated existing human calculation algorithms.</a:t>
            </a:r>
          </a:p>
          <a:p>
            <a:pPr marL="457200" lvl="1" indent="0">
              <a:buNone/>
            </a:pPr>
            <a:r>
              <a:rPr lang="en-US" sz="2050" dirty="0" smtClean="0"/>
              <a:t>      </a:t>
            </a:r>
          </a:p>
          <a:p>
            <a:pPr marL="457200" lvl="1" indent="0">
              <a:buNone/>
            </a:pPr>
            <a:r>
              <a:rPr lang="en-US" sz="2050" dirty="0"/>
              <a:t> </a:t>
            </a:r>
            <a:r>
              <a:rPr lang="en-US" sz="2050" dirty="0" smtClean="0"/>
              <a:t>     Based on information in Wikipedia, ENIAC</a:t>
            </a:r>
            <a:endParaRPr lang="en-US" sz="2050" dirty="0"/>
          </a:p>
        </p:txBody>
      </p:sp>
    </p:spTree>
    <p:extLst>
      <p:ext uri="{BB962C8B-B14F-4D97-AF65-F5344CB8AC3E}">
        <p14:creationId xmlns:p14="http://schemas.microsoft.com/office/powerpoint/2010/main" val="174509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a:t>
            </a:r>
            <a:endParaRPr lang="en-US" dirty="0"/>
          </a:p>
        </p:txBody>
      </p:sp>
      <p:sp>
        <p:nvSpPr>
          <p:cNvPr id="3" name="Content Placeholder 2"/>
          <p:cNvSpPr>
            <a:spLocks noGrp="1"/>
          </p:cNvSpPr>
          <p:nvPr>
            <p:ph idx="1"/>
          </p:nvPr>
        </p:nvSpPr>
        <p:spPr>
          <a:xfrm>
            <a:off x="381001" y="1600200"/>
            <a:ext cx="8763000" cy="5105400"/>
          </a:xfrm>
        </p:spPr>
        <p:txBody>
          <a:bodyPr>
            <a:normAutofit/>
          </a:bodyPr>
          <a:lstStyle/>
          <a:p>
            <a:r>
              <a:rPr lang="en-US" dirty="0" smtClean="0"/>
              <a:t>Overview</a:t>
            </a:r>
          </a:p>
          <a:p>
            <a:r>
              <a:rPr lang="en-US" dirty="0" smtClean="0"/>
              <a:t>Short Review of my Lyceum Quaternion Lecture a Year Ago (June 2015)</a:t>
            </a:r>
          </a:p>
          <a:p>
            <a:r>
              <a:rPr lang="en-US" dirty="0" smtClean="0"/>
              <a:t>Penny </a:t>
            </a:r>
            <a:r>
              <a:rPr lang="en-US" dirty="0" err="1" smtClean="0"/>
              <a:t>Spikins</a:t>
            </a:r>
            <a:r>
              <a:rPr lang="en-US" dirty="0" smtClean="0"/>
              <a:t>: Connection of </a:t>
            </a:r>
            <a:r>
              <a:rPr lang="en-US" dirty="0"/>
              <a:t>Compassion to Aesthetics</a:t>
            </a:r>
          </a:p>
          <a:p>
            <a:r>
              <a:rPr lang="en-US" dirty="0"/>
              <a:t>Martin Hay and Terry </a:t>
            </a:r>
            <a:r>
              <a:rPr lang="en-US" dirty="0" smtClean="0"/>
              <a:t>Marks-</a:t>
            </a:r>
            <a:r>
              <a:rPr lang="en-US" dirty="0" err="1" smtClean="0"/>
              <a:t>Tarlow</a:t>
            </a:r>
            <a:r>
              <a:rPr lang="en-US" dirty="0" smtClean="0"/>
              <a:t>: Compassion and Quaternion Mathematics</a:t>
            </a:r>
          </a:p>
          <a:p>
            <a:r>
              <a:rPr lang="en-US" dirty="0" smtClean="0"/>
              <a:t>Ada Lovelace</a:t>
            </a:r>
            <a:r>
              <a:rPr lang="en-US" dirty="0"/>
              <a:t>: </a:t>
            </a:r>
            <a:r>
              <a:rPr lang="en-US" dirty="0" smtClean="0"/>
              <a:t>Aesthetics and Computers</a:t>
            </a:r>
          </a:p>
          <a:p>
            <a:r>
              <a:rPr lang="en-US" dirty="0" smtClean="0"/>
              <a:t>Social Robotics and Artificial Intelligence</a:t>
            </a:r>
            <a:endParaRPr lang="en-US" dirty="0"/>
          </a:p>
          <a:p>
            <a:r>
              <a:rPr lang="en-US" dirty="0" smtClean="0"/>
              <a:t>Conclusions</a:t>
            </a:r>
          </a:p>
        </p:txBody>
      </p:sp>
    </p:spTree>
    <p:extLst>
      <p:ext uri="{BB962C8B-B14F-4D97-AF65-F5344CB8AC3E}">
        <p14:creationId xmlns:p14="http://schemas.microsoft.com/office/powerpoint/2010/main" val="918013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 Lovelace, Poetical Science, and Computer Programming</a:t>
            </a:r>
            <a:endParaRPr lang="en-US" dirty="0"/>
          </a:p>
        </p:txBody>
      </p:sp>
      <p:sp>
        <p:nvSpPr>
          <p:cNvPr id="3" name="Content Placeholder 2"/>
          <p:cNvSpPr>
            <a:spLocks noGrp="1"/>
          </p:cNvSpPr>
          <p:nvPr>
            <p:ph idx="1"/>
          </p:nvPr>
        </p:nvSpPr>
        <p:spPr>
          <a:xfrm>
            <a:off x="304800" y="1600200"/>
            <a:ext cx="6400800" cy="5105400"/>
          </a:xfrm>
        </p:spPr>
        <p:txBody>
          <a:bodyPr>
            <a:normAutofit fontScale="47500" lnSpcReduction="20000"/>
          </a:bodyPr>
          <a:lstStyle/>
          <a:p>
            <a:r>
              <a:rPr lang="en-US" sz="3300" dirty="0" smtClean="0"/>
              <a:t>Full name:  </a:t>
            </a:r>
            <a:r>
              <a:rPr lang="en-US" sz="3600" b="1" dirty="0" smtClean="0"/>
              <a:t>Augusta </a:t>
            </a:r>
            <a:r>
              <a:rPr lang="en-US" sz="3600" b="1" dirty="0"/>
              <a:t>Ada Byron King, Countess of </a:t>
            </a:r>
            <a:r>
              <a:rPr lang="en-US" sz="3600" b="1" dirty="0" smtClean="0"/>
              <a:t>Lovelace</a:t>
            </a:r>
            <a:endParaRPr lang="en-US" sz="3300" b="1" dirty="0" smtClean="0"/>
          </a:p>
          <a:p>
            <a:r>
              <a:rPr lang="en-US" sz="3300" dirty="0" smtClean="0"/>
              <a:t>Ada </a:t>
            </a:r>
            <a:r>
              <a:rPr lang="en-US" sz="3300" dirty="0"/>
              <a:t>described her approach as "poetical science"</a:t>
            </a:r>
            <a:r>
              <a:rPr lang="en-US" sz="3300" baseline="30000" dirty="0">
                <a:hlinkClick r:id="rId2"/>
              </a:rPr>
              <a:t>[6]</a:t>
            </a:r>
            <a:r>
              <a:rPr lang="en-US" sz="3300" dirty="0"/>
              <a:t> and herself as an "Analyst (&amp; Metaphysician)".</a:t>
            </a:r>
            <a:r>
              <a:rPr lang="en-US" sz="3300" baseline="30000" dirty="0">
                <a:hlinkClick r:id="rId2"/>
              </a:rPr>
              <a:t>[7]</a:t>
            </a:r>
            <a:r>
              <a:rPr lang="en-US" sz="3300" dirty="0"/>
              <a:t> As a </a:t>
            </a:r>
            <a:r>
              <a:rPr lang="en-US" sz="3300" dirty="0" smtClean="0"/>
              <a:t>teenager [age 17], </a:t>
            </a:r>
            <a:r>
              <a:rPr lang="en-US" sz="3300" dirty="0"/>
              <a:t>her mathematical talents led her to an ongoing working relationship and friendship with fellow British mathematician Charles </a:t>
            </a:r>
            <a:r>
              <a:rPr lang="en-US" sz="3300" dirty="0" smtClean="0"/>
              <a:t>Babbage, </a:t>
            </a:r>
            <a:r>
              <a:rPr lang="en-US" sz="3300" dirty="0"/>
              <a:t>also known as 'the father of computers', and in particular, Babbage's work on the Analytical Engine. Between 1842 and 1843, she translated an article by Italian military engineer </a:t>
            </a:r>
            <a:r>
              <a:rPr lang="en-US" sz="3300" dirty="0">
                <a:hlinkClick r:id="rId3" tooltip="Luigi Menabrea"/>
              </a:rPr>
              <a:t>Luigi </a:t>
            </a:r>
            <a:r>
              <a:rPr lang="en-US" sz="3300" dirty="0" err="1">
                <a:hlinkClick r:id="rId3" tooltip="Luigi Menabrea"/>
              </a:rPr>
              <a:t>Menabrea</a:t>
            </a:r>
            <a:r>
              <a:rPr lang="en-US" sz="3300" dirty="0"/>
              <a:t> on the engine, which she supplemented with an elaborate set of notes of her own, simply called </a:t>
            </a:r>
            <a:r>
              <a:rPr lang="en-US" sz="3300" i="1" dirty="0"/>
              <a:t>Notes</a:t>
            </a:r>
            <a:r>
              <a:rPr lang="en-US" sz="3300" dirty="0" smtClean="0"/>
              <a:t>. [These notes were longer than </a:t>
            </a:r>
            <a:r>
              <a:rPr lang="en-US" sz="3300" dirty="0" err="1" smtClean="0"/>
              <a:t>Menabrea’s</a:t>
            </a:r>
            <a:r>
              <a:rPr lang="en-US" sz="3300" dirty="0" smtClean="0"/>
              <a:t> original text!]</a:t>
            </a:r>
            <a:endParaRPr lang="en-US" sz="3300" dirty="0"/>
          </a:p>
          <a:p>
            <a:r>
              <a:rPr lang="en-US" sz="3300" dirty="0"/>
              <a:t>These notes contain what many consider to be the first computer program—that is, an algorithm designed to be carried out by a machine. Lovelace's notes are important in the early </a:t>
            </a:r>
            <a:r>
              <a:rPr lang="en-US" sz="3300" dirty="0">
                <a:hlinkClick r:id="rId4" tooltip="History of computers"/>
              </a:rPr>
              <a:t>history of computers</a:t>
            </a:r>
            <a:r>
              <a:rPr lang="en-US" sz="3300" dirty="0"/>
              <a:t>. She also developed a vision of the capability of computers to go beyond mere calculating or number-crunching, while many others, including Babbage himself, focused only </a:t>
            </a:r>
            <a:r>
              <a:rPr lang="en-US" sz="3300" dirty="0" smtClean="0"/>
              <a:t>on those [numerical] capabilities</a:t>
            </a:r>
            <a:r>
              <a:rPr lang="en-US" sz="3300" dirty="0"/>
              <a:t>.</a:t>
            </a:r>
            <a:r>
              <a:rPr lang="en-US" sz="3300" baseline="30000" dirty="0">
                <a:hlinkClick r:id="rId2"/>
              </a:rPr>
              <a:t>[8]</a:t>
            </a:r>
            <a:r>
              <a:rPr lang="en-US" sz="3300" dirty="0"/>
              <a:t> Her mind-set of "poetical science" led her to ask questions about the Analytical Engine (as shown in her notes</a:t>
            </a:r>
            <a:r>
              <a:rPr lang="en-US" sz="3300" b="1" dirty="0"/>
              <a:t>) examining how individuals and society relate to technology as a collaborative tool</a:t>
            </a:r>
            <a:r>
              <a:rPr lang="en-US" sz="3300" dirty="0"/>
              <a:t>.</a:t>
            </a:r>
            <a:r>
              <a:rPr lang="en-US" sz="3300" baseline="30000" dirty="0">
                <a:hlinkClick r:id="rId2"/>
              </a:rPr>
              <a:t>[5</a:t>
            </a:r>
            <a:r>
              <a:rPr lang="en-US" sz="3300" baseline="30000" dirty="0" smtClean="0">
                <a:hlinkClick r:id="rId2"/>
              </a:rPr>
              <a:t>]</a:t>
            </a:r>
            <a:endParaRPr lang="en-US" sz="3300" baseline="30000" dirty="0" smtClean="0"/>
          </a:p>
          <a:p>
            <a:endParaRPr lang="en-US" sz="3300" baseline="30000" dirty="0" smtClean="0"/>
          </a:p>
          <a:p>
            <a:pPr marL="0" indent="0">
              <a:buNone/>
            </a:pPr>
            <a:r>
              <a:rPr lang="en-US" sz="4400" baseline="30000" dirty="0"/>
              <a:t> </a:t>
            </a:r>
            <a:r>
              <a:rPr lang="en-US" sz="4400" baseline="30000" dirty="0" smtClean="0"/>
              <a:t>            from Wikipedia (Ada Lovelace)</a:t>
            </a:r>
            <a:endParaRPr lang="en-US" sz="4400" dirty="0"/>
          </a:p>
          <a:p>
            <a:r>
              <a:rPr lang="en-US" sz="3300" b="1" dirty="0" smtClean="0"/>
              <a:t>The thrust of social robotics design today is to create collaborative behavior between the human and the social robot.</a:t>
            </a:r>
            <a:endParaRPr lang="en-US" sz="3300" b="1" dirty="0"/>
          </a:p>
        </p:txBody>
      </p:sp>
      <p:pic>
        <p:nvPicPr>
          <p:cNvPr id="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934200" y="1905000"/>
            <a:ext cx="1792486" cy="1792486"/>
          </a:xfrm>
          <a:prstGeom prst="rect">
            <a:avLst/>
          </a:prstGeom>
          <a:noFill/>
          <a:ln w="9525">
            <a:noFill/>
            <a:miter lim="800000"/>
            <a:headEnd/>
            <a:tailEnd/>
          </a:ln>
          <a:effectLst/>
        </p:spPr>
      </p:pic>
    </p:spTree>
    <p:extLst>
      <p:ext uri="{BB962C8B-B14F-4D97-AF65-F5344CB8AC3E}">
        <p14:creationId xmlns:p14="http://schemas.microsoft.com/office/powerpoint/2010/main" val="3278486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 Lovelace</a:t>
            </a:r>
            <a:br>
              <a:rPr lang="en-US" dirty="0" smtClean="0"/>
            </a:br>
            <a:r>
              <a:rPr lang="en-US" sz="4000" dirty="0" smtClean="0"/>
              <a:t>Music and Non-Quantity Computation</a:t>
            </a:r>
            <a:endParaRPr lang="en-US" sz="40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“Lovelace speculated </a:t>
            </a:r>
            <a:r>
              <a:rPr lang="en-US" dirty="0"/>
              <a:t>that the Engine 'might act upon other things besides number</a:t>
            </a:r>
            <a:r>
              <a:rPr lang="en-US" dirty="0" smtClean="0"/>
              <a:t>...” (</a:t>
            </a:r>
            <a:r>
              <a:rPr lang="en-US" dirty="0" err="1"/>
              <a:t>C</a:t>
            </a:r>
            <a:r>
              <a:rPr lang="en-US" dirty="0" err="1" smtClean="0"/>
              <a:t>arvalhais</a:t>
            </a:r>
            <a:r>
              <a:rPr lang="en-US" dirty="0" smtClean="0"/>
              <a:t>, 2010)</a:t>
            </a:r>
          </a:p>
          <a:p>
            <a:pPr marL="0" indent="0">
              <a:buNone/>
            </a:pPr>
            <a:endParaRPr lang="en-US" sz="2900" dirty="0" smtClean="0"/>
          </a:p>
          <a:p>
            <a:pPr marL="0" indent="0" algn="ctr">
              <a:buNone/>
            </a:pPr>
            <a:r>
              <a:rPr lang="en-US" sz="2900" dirty="0" smtClean="0"/>
              <a:t>1842 Quotation by Ada Lovelace</a:t>
            </a:r>
          </a:p>
          <a:p>
            <a:pPr marL="400050" lvl="1" indent="0">
              <a:buNone/>
            </a:pPr>
            <a:r>
              <a:rPr lang="en-US" sz="2900" dirty="0" smtClean="0"/>
              <a:t>“</a:t>
            </a:r>
            <a:r>
              <a:rPr lang="en-US" sz="2900" dirty="0"/>
              <a:t>Supposing, for instance, that the fundamental relations of pitched sounds in the science of harmony and of musical composition were susceptible of such expression and adaptations, the engine might compose elaborate and scientific pieces of music </a:t>
            </a:r>
            <a:r>
              <a:rPr lang="en-US" sz="2900" b="1" dirty="0"/>
              <a:t>of any degree of complexity or extent.” </a:t>
            </a:r>
            <a:r>
              <a:rPr lang="en-US" sz="2900" b="1" dirty="0" smtClean="0"/>
              <a:t>(</a:t>
            </a:r>
            <a:r>
              <a:rPr lang="en-US" sz="2900" dirty="0" smtClean="0"/>
              <a:t>Ada </a:t>
            </a:r>
            <a:r>
              <a:rPr lang="en-US" sz="2900" dirty="0"/>
              <a:t>Lovelace, </a:t>
            </a:r>
            <a:r>
              <a:rPr lang="en-US" sz="2900" dirty="0" smtClean="0"/>
              <a:t>Wikipedia)</a:t>
            </a:r>
            <a:r>
              <a:rPr lang="en-US" sz="2900" dirty="0"/>
              <a:t/>
            </a:r>
            <a:br>
              <a:rPr lang="en-US" sz="2900" dirty="0"/>
            </a:br>
            <a:endParaRPr lang="en-US" sz="2900" dirty="0"/>
          </a:p>
          <a:p>
            <a:pPr marL="0" indent="0">
              <a:buNone/>
            </a:pPr>
            <a:r>
              <a:rPr lang="en-US" dirty="0" smtClean="0"/>
              <a:t>“The </a:t>
            </a:r>
            <a:r>
              <a:rPr lang="en-US" dirty="0"/>
              <a:t>idea of a machine that could manipulate symbols in accordance with rules and that number could represent entities other than quantity mark the </a:t>
            </a:r>
            <a:r>
              <a:rPr lang="en-US" b="1" dirty="0"/>
              <a:t>fundamental transition from calculation to computation. </a:t>
            </a:r>
            <a:r>
              <a:rPr lang="en-US" dirty="0"/>
              <a:t>Ada was the first to explicitly articulate this notion and in this she appears to have seen further than Babbage</a:t>
            </a:r>
            <a:r>
              <a:rPr lang="en-US" dirty="0" smtClean="0"/>
              <a:t>.”</a:t>
            </a:r>
            <a:r>
              <a:rPr lang="en-US" dirty="0"/>
              <a:t> </a:t>
            </a:r>
            <a:endParaRPr lang="en-US" dirty="0" smtClean="0"/>
          </a:p>
          <a:p>
            <a:r>
              <a:rPr lang="en-US" dirty="0"/>
              <a:t> </a:t>
            </a:r>
            <a:r>
              <a:rPr lang="en-US" dirty="0" smtClean="0"/>
              <a:t>       </a:t>
            </a:r>
            <a:r>
              <a:rPr lang="en-US" sz="2200" dirty="0" smtClean="0"/>
              <a:t>Jos</a:t>
            </a:r>
            <a:r>
              <a:rPr lang="en-US" sz="2400" dirty="0"/>
              <a:t>é</a:t>
            </a:r>
            <a:r>
              <a:rPr lang="en-US" sz="2200" dirty="0" smtClean="0"/>
              <a:t> </a:t>
            </a:r>
            <a:r>
              <a:rPr lang="en-US" sz="2200" dirty="0" err="1"/>
              <a:t>Carvalhais</a:t>
            </a:r>
            <a:r>
              <a:rPr lang="en-US" sz="2200" dirty="0"/>
              <a:t> (2010</a:t>
            </a:r>
            <a:r>
              <a:rPr lang="en-US" sz="2200" dirty="0" smtClean="0"/>
              <a:t>), </a:t>
            </a:r>
            <a:r>
              <a:rPr lang="en-US" sz="2400" i="1" dirty="0"/>
              <a:t>Towards a Model </a:t>
            </a:r>
            <a:r>
              <a:rPr lang="en-US" sz="2400" i="1" dirty="0" smtClean="0"/>
              <a:t>for </a:t>
            </a:r>
            <a:r>
              <a:rPr lang="en-US" sz="2400" i="1" dirty="0"/>
              <a:t>Artificial Aesthetics</a:t>
            </a:r>
            <a:endParaRPr lang="en-US" sz="2200" dirty="0"/>
          </a:p>
          <a:p>
            <a:endParaRPr lang="en-US" dirty="0" smtClean="0"/>
          </a:p>
          <a:p>
            <a:endParaRPr lang="en-US" dirty="0"/>
          </a:p>
        </p:txBody>
      </p:sp>
    </p:spTree>
    <p:extLst>
      <p:ext uri="{BB962C8B-B14F-4D97-AF65-F5344CB8AC3E}">
        <p14:creationId xmlns:p14="http://schemas.microsoft.com/office/powerpoint/2010/main" val="1458155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9067800" cy="2127250"/>
          </a:xfrm>
        </p:spPr>
        <p:txBody>
          <a:bodyPr/>
          <a:lstStyle/>
          <a:p>
            <a:r>
              <a:rPr lang="en-US" sz="3600" dirty="0" smtClean="0"/>
              <a:t>Social Robotics and Artificial Intelligence</a:t>
            </a:r>
            <a:br>
              <a:rPr lang="en-US" sz="3600" dirty="0" smtClean="0"/>
            </a:br>
            <a:endParaRPr lang="en-US" sz="3600" dirty="0"/>
          </a:p>
        </p:txBody>
      </p:sp>
      <p:sp>
        <p:nvSpPr>
          <p:cNvPr id="3" name="Subtitle 2"/>
          <p:cNvSpPr>
            <a:spLocks noGrp="1"/>
          </p:cNvSpPr>
          <p:nvPr>
            <p:ph type="subTitle" idx="1"/>
          </p:nvPr>
        </p:nvSpPr>
        <p:spPr>
          <a:xfrm>
            <a:off x="0" y="3810000"/>
            <a:ext cx="9144000" cy="3048000"/>
          </a:xfrm>
        </p:spPr>
        <p:txBody>
          <a:bodyPr/>
          <a:lstStyle/>
          <a:p>
            <a:pPr marL="457200" indent="-457200" algn="l">
              <a:buFont typeface="Arial" panose="020B0604020202020204" pitchFamily="34" charset="0"/>
              <a:buChar char="•"/>
            </a:pPr>
            <a:r>
              <a:rPr lang="en-US" dirty="0" smtClean="0"/>
              <a:t>Researchers</a:t>
            </a:r>
          </a:p>
          <a:p>
            <a:pPr marL="457200" indent="-457200" algn="l">
              <a:buFont typeface="Arial" panose="020B0604020202020204" pitchFamily="34" charset="0"/>
              <a:buChar char="•"/>
            </a:pPr>
            <a:r>
              <a:rPr lang="en-US" dirty="0" smtClean="0"/>
              <a:t>Terminology</a:t>
            </a:r>
          </a:p>
          <a:p>
            <a:pPr marL="457200" indent="-457200" algn="l">
              <a:buFont typeface="Arial" panose="020B0604020202020204" pitchFamily="34" charset="0"/>
              <a:buChar char="•"/>
            </a:pPr>
            <a:r>
              <a:rPr lang="en-US" dirty="0" smtClean="0"/>
              <a:t>Social Robotics Examples</a:t>
            </a:r>
          </a:p>
          <a:p>
            <a:pPr marL="457200" indent="-457200" algn="l">
              <a:buFont typeface="Arial" panose="020B0604020202020204" pitchFamily="34" charset="0"/>
              <a:buChar char="•"/>
            </a:pPr>
            <a:r>
              <a:rPr lang="en-US" dirty="0" smtClean="0"/>
              <a:t>Levels of Creativity in “Artificial” Intelligence</a:t>
            </a:r>
            <a:endParaRPr lang="en-US" dirty="0"/>
          </a:p>
        </p:txBody>
      </p:sp>
    </p:spTree>
    <p:extLst>
      <p:ext uri="{BB962C8B-B14F-4D97-AF65-F5344CB8AC3E}">
        <p14:creationId xmlns:p14="http://schemas.microsoft.com/office/powerpoint/2010/main" val="219023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763000" cy="1139825"/>
          </a:xfrm>
        </p:spPr>
        <p:txBody>
          <a:bodyPr/>
          <a:lstStyle/>
          <a:p>
            <a:pPr algn="ctr"/>
            <a:r>
              <a:rPr lang="en-US" sz="2400" dirty="0" smtClean="0"/>
              <a:t>Key Researchers Connecting </a:t>
            </a:r>
            <a:br>
              <a:rPr lang="en-US" sz="2400" dirty="0" smtClean="0"/>
            </a:br>
            <a:r>
              <a:rPr lang="en-US" sz="2400" dirty="0" smtClean="0"/>
              <a:t>Pre-History, The Victorian Age, and Social Robotics</a:t>
            </a:r>
            <a:r>
              <a:rPr lang="en-US" dirty="0" smtClean="0"/>
              <a:t/>
            </a:r>
            <a:br>
              <a:rPr lang="en-US" dirty="0" smtClean="0"/>
            </a:br>
            <a:r>
              <a:rPr lang="en-US" sz="2000" dirty="0" smtClean="0"/>
              <a:t>Ada Lovelace, Margaret Boden, Peggy </a:t>
            </a:r>
            <a:r>
              <a:rPr lang="en-US" sz="2000" dirty="0" err="1" smtClean="0"/>
              <a:t>Spikins</a:t>
            </a:r>
            <a:r>
              <a:rPr lang="en-US" sz="2000" dirty="0" smtClean="0"/>
              <a:t>, Cynthia Breazeal, </a:t>
            </a:r>
            <a:br>
              <a:rPr lang="en-US" sz="2000" dirty="0" smtClean="0"/>
            </a:br>
            <a:r>
              <a:rPr lang="en-US" sz="2000" dirty="0" smtClean="0"/>
              <a:t>Reid Simmons, </a:t>
            </a:r>
            <a:r>
              <a:rPr lang="en-US" sz="2000" dirty="0" err="1" smtClean="0"/>
              <a:t>Naho</a:t>
            </a:r>
            <a:r>
              <a:rPr lang="en-US" sz="2000" dirty="0" smtClean="0"/>
              <a:t> Kitano</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770" y="2017514"/>
            <a:ext cx="1792486" cy="179248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328" y="2017514"/>
            <a:ext cx="2008184" cy="28449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392" y="2072247"/>
            <a:ext cx="2059307" cy="215685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579" y="2086999"/>
            <a:ext cx="1718947" cy="18417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50" y="3928729"/>
            <a:ext cx="1485806" cy="196795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4648200"/>
            <a:ext cx="1828800" cy="1828800"/>
          </a:xfrm>
          <a:prstGeom prst="rect">
            <a:avLst/>
          </a:prstGeom>
        </p:spPr>
      </p:pic>
    </p:spTree>
    <p:extLst>
      <p:ext uri="{BB962C8B-B14F-4D97-AF65-F5344CB8AC3E}">
        <p14:creationId xmlns:p14="http://schemas.microsoft.com/office/powerpoint/2010/main" val="345087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Emotional and Moral Themes</a:t>
            </a:r>
            <a:endParaRPr lang="en-US" dirty="0"/>
          </a:p>
        </p:txBody>
      </p:sp>
      <p:sp>
        <p:nvSpPr>
          <p:cNvPr id="3" name="Content Placeholder 2"/>
          <p:cNvSpPr>
            <a:spLocks noGrp="1"/>
          </p:cNvSpPr>
          <p:nvPr>
            <p:ph idx="1"/>
          </p:nvPr>
        </p:nvSpPr>
        <p:spPr>
          <a:xfrm>
            <a:off x="457200" y="1676400"/>
            <a:ext cx="8229600" cy="5105400"/>
          </a:xfrm>
        </p:spPr>
        <p:txBody>
          <a:bodyPr/>
          <a:lstStyle/>
          <a:p>
            <a:pPr marL="0" indent="0" algn="ctr">
              <a:buNone/>
            </a:pPr>
            <a:r>
              <a:rPr lang="en-US" dirty="0" smtClean="0"/>
              <a:t>Some current issues in Social Robotics and Social Anthropology:</a:t>
            </a:r>
          </a:p>
          <a:p>
            <a:pPr marL="0" indent="0" algn="ctr">
              <a:buNone/>
            </a:pPr>
            <a:endParaRPr lang="en-US" dirty="0" smtClean="0"/>
          </a:p>
          <a:p>
            <a:pPr marL="0" indent="0" algn="ctr">
              <a:buNone/>
            </a:pPr>
            <a:r>
              <a:rPr lang="en-US" dirty="0" smtClean="0"/>
              <a:t>Aesthetics</a:t>
            </a:r>
          </a:p>
          <a:p>
            <a:pPr marL="0" indent="0" algn="ctr">
              <a:buNone/>
            </a:pPr>
            <a:r>
              <a:rPr lang="en-US" dirty="0" smtClean="0"/>
              <a:t>Creativity</a:t>
            </a:r>
          </a:p>
          <a:p>
            <a:pPr marL="0" indent="0" algn="ctr">
              <a:buNone/>
            </a:pPr>
            <a:r>
              <a:rPr lang="en-US" dirty="0" smtClean="0"/>
              <a:t>Expressivity</a:t>
            </a:r>
          </a:p>
          <a:p>
            <a:pPr marL="0" indent="0" algn="ctr">
              <a:buNone/>
            </a:pPr>
            <a:r>
              <a:rPr lang="en-US" dirty="0" smtClean="0"/>
              <a:t>Sensitivity </a:t>
            </a:r>
          </a:p>
          <a:p>
            <a:pPr marL="0" indent="0" algn="ctr">
              <a:buNone/>
            </a:pPr>
            <a:r>
              <a:rPr lang="en-US" dirty="0" smtClean="0"/>
              <a:t>Compassion</a:t>
            </a:r>
          </a:p>
          <a:p>
            <a:pPr marL="0" indent="0" algn="ctr">
              <a:buNone/>
            </a:pPr>
            <a:r>
              <a:rPr lang="en-US" dirty="0" smtClean="0"/>
              <a:t>Fairness</a:t>
            </a:r>
          </a:p>
          <a:p>
            <a:pPr marL="0" indent="0" algn="ctr">
              <a:buNone/>
            </a:pPr>
            <a:r>
              <a:rPr lang="en-US" dirty="0" smtClean="0"/>
              <a:t>Ethics</a:t>
            </a:r>
            <a:endParaRPr lang="en-US" dirty="0"/>
          </a:p>
        </p:txBody>
      </p:sp>
    </p:spTree>
    <p:extLst>
      <p:ext uri="{BB962C8B-B14F-4D97-AF65-F5344CB8AC3E}">
        <p14:creationId xmlns:p14="http://schemas.microsoft.com/office/powerpoint/2010/main" val="1336900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Robotics Terminology</a:t>
            </a:r>
            <a:br>
              <a:rPr lang="en-US" dirty="0" smtClean="0"/>
            </a:br>
            <a:endParaRPr lang="en-US" dirty="0"/>
          </a:p>
        </p:txBody>
      </p:sp>
      <p:sp>
        <p:nvSpPr>
          <p:cNvPr id="3" name="Content Placeholder 2"/>
          <p:cNvSpPr>
            <a:spLocks noGrp="1"/>
          </p:cNvSpPr>
          <p:nvPr>
            <p:ph idx="1"/>
          </p:nvPr>
        </p:nvSpPr>
        <p:spPr>
          <a:xfrm>
            <a:off x="304800" y="1447800"/>
            <a:ext cx="8686800" cy="5334000"/>
          </a:xfrm>
        </p:spPr>
        <p:txBody>
          <a:bodyPr/>
          <a:lstStyle/>
          <a:p>
            <a:pPr marL="0" indent="0">
              <a:buNone/>
            </a:pPr>
            <a:r>
              <a:rPr lang="en-US" sz="2000" dirty="0" smtClean="0"/>
              <a:t>Each robot type below is contained by the one above it.</a:t>
            </a:r>
          </a:p>
          <a:p>
            <a:pPr marL="457200" indent="-457200">
              <a:buFont typeface="+mj-lt"/>
              <a:buAutoNum type="arabicPeriod"/>
            </a:pPr>
            <a:r>
              <a:rPr lang="en-US" sz="2000" dirty="0" smtClean="0"/>
              <a:t>Robot                            </a:t>
            </a:r>
          </a:p>
          <a:p>
            <a:pPr lvl="1"/>
            <a:r>
              <a:rPr lang="en-US" sz="2000" dirty="0" smtClean="0"/>
              <a:t>Self-operated physical object or tool. Human-like, or not (such as a car factory robot arm). </a:t>
            </a:r>
            <a:r>
              <a:rPr lang="en-US" sz="2000" dirty="0"/>
              <a:t>Mobile or </a:t>
            </a:r>
            <a:r>
              <a:rPr lang="en-US" sz="2000" dirty="0" smtClean="0"/>
              <a:t>immobile. Can have </a:t>
            </a:r>
            <a:r>
              <a:rPr lang="en-US" sz="2000" u="sng" dirty="0" smtClean="0"/>
              <a:t>any</a:t>
            </a:r>
            <a:r>
              <a:rPr lang="en-US" sz="2000" dirty="0" smtClean="0"/>
              <a:t> purpose and capability – physical, informational, or social; </a:t>
            </a:r>
            <a:r>
              <a:rPr lang="en-US" sz="2000" dirty="0"/>
              <a:t>s</a:t>
            </a:r>
            <a:r>
              <a:rPr lang="en-US" sz="2000" dirty="0" smtClean="0"/>
              <a:t>marter or more limited and mechanical. </a:t>
            </a:r>
          </a:p>
          <a:p>
            <a:pPr marL="457200" indent="-457200">
              <a:buFont typeface="+mj-lt"/>
              <a:buAutoNum type="arabicPeriod"/>
            </a:pPr>
            <a:r>
              <a:rPr lang="en-US" sz="2000" dirty="0" smtClean="0"/>
              <a:t>Social Robot</a:t>
            </a:r>
          </a:p>
          <a:p>
            <a:pPr lvl="1"/>
            <a:r>
              <a:rPr lang="en-US" sz="2000" dirty="0" smtClean="0"/>
              <a:t>Has some kind of sensitivity to people and has a communicative, expressive “attitude”; has the ability to negotiate/navigate in some specific social situations; able to provide a comfort level to most humans; in summary, has some social knowledge and manner.</a:t>
            </a:r>
          </a:p>
          <a:p>
            <a:pPr marL="457200" indent="-457200">
              <a:buFont typeface="+mj-lt"/>
              <a:buAutoNum type="arabicPeriod"/>
            </a:pPr>
            <a:r>
              <a:rPr lang="en-US" sz="2000" dirty="0" smtClean="0"/>
              <a:t>Sociable Robot</a:t>
            </a:r>
          </a:p>
          <a:p>
            <a:pPr lvl="1"/>
            <a:r>
              <a:rPr lang="en-US" sz="2000" dirty="0" smtClean="0"/>
              <a:t>Proactive design to be socially successful – able to act as a companion and social agent, and form bonds of expectation, interest, and even trust. Caring behavior at some level. </a:t>
            </a:r>
            <a:r>
              <a:rPr lang="en-US" sz="2000" b="1" dirty="0" smtClean="0"/>
              <a:t>This recapitulates at least some aspects of our own evolutionary experience with each other millions of years ago. </a:t>
            </a:r>
            <a:endParaRPr lang="en-US" sz="2000" b="1" dirty="0"/>
          </a:p>
        </p:txBody>
      </p:sp>
    </p:spTree>
    <p:extLst>
      <p:ext uri="{BB962C8B-B14F-4D97-AF65-F5344CB8AC3E}">
        <p14:creationId xmlns:p14="http://schemas.microsoft.com/office/powerpoint/2010/main" val="33355863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610600" cy="1139825"/>
          </a:xfrm>
        </p:spPr>
        <p:txBody>
          <a:bodyPr/>
          <a:lstStyle/>
          <a:p>
            <a:pPr algn="ctr"/>
            <a:r>
              <a:rPr lang="en-US" sz="4000" dirty="0" smtClean="0"/>
              <a:t>Quaternions and Expressive Interactive Movements in Social Robotics</a:t>
            </a:r>
            <a:endParaRPr lang="en-US" sz="4000" dirty="0"/>
          </a:p>
        </p:txBody>
      </p:sp>
      <p:sp>
        <p:nvSpPr>
          <p:cNvPr id="3" name="Content Placeholder 2"/>
          <p:cNvSpPr>
            <a:spLocks noGrp="1"/>
          </p:cNvSpPr>
          <p:nvPr>
            <p:ph idx="1"/>
          </p:nvPr>
        </p:nvSpPr>
        <p:spPr>
          <a:xfrm>
            <a:off x="434009" y="1524000"/>
            <a:ext cx="8686800" cy="5257800"/>
          </a:xfrm>
        </p:spPr>
        <p:txBody>
          <a:bodyPr/>
          <a:lstStyle/>
          <a:p>
            <a:pPr marL="0" indent="0">
              <a:buNone/>
            </a:pPr>
            <a:r>
              <a:rPr lang="en-US" b="1" dirty="0"/>
              <a:t>Abstract</a:t>
            </a:r>
          </a:p>
          <a:p>
            <a:r>
              <a:rPr lang="en-US" sz="2400" dirty="0" smtClean="0"/>
              <a:t>“A </a:t>
            </a:r>
            <a:r>
              <a:rPr lang="en-US" sz="2400" dirty="0"/>
              <a:t>real-time motion engine for interactive synthetic characters, either virtual or physical, needs to allow expressivity and interactivity of motion in order to maintain the illusion of life. </a:t>
            </a:r>
            <a:endParaRPr lang="en-US" sz="2400" dirty="0" smtClean="0"/>
          </a:p>
          <a:p>
            <a:pPr lvl="1"/>
            <a:r>
              <a:rPr lang="en-US" sz="2000" dirty="0" smtClean="0"/>
              <a:t>Canned </a:t>
            </a:r>
            <a:r>
              <a:rPr lang="en-US" sz="2000" dirty="0"/>
              <a:t>animation examples from an animator or motion capture device are expressive, but not very interactive, often leading to repetition. </a:t>
            </a:r>
            <a:endParaRPr lang="en-US" sz="2000" dirty="0" smtClean="0"/>
          </a:p>
          <a:p>
            <a:pPr lvl="1"/>
            <a:r>
              <a:rPr lang="en-US" sz="2000" dirty="0" smtClean="0"/>
              <a:t>Conversely</a:t>
            </a:r>
            <a:r>
              <a:rPr lang="en-US" sz="2000" dirty="0"/>
              <a:t>, numerical procedural techniques such as Inverse Kinematics (IK) tend to be very interactive, but often appear "robotic" and require parameter tweaking by hand. </a:t>
            </a:r>
            <a:endParaRPr lang="en-US" sz="2000" dirty="0" smtClean="0"/>
          </a:p>
          <a:p>
            <a:pPr>
              <a:spcAft>
                <a:spcPts val="600"/>
              </a:spcAft>
            </a:pPr>
            <a:r>
              <a:rPr lang="en-US" sz="2400" dirty="0" smtClean="0"/>
              <a:t>We </a:t>
            </a:r>
            <a:r>
              <a:rPr lang="en-US" sz="2400" dirty="0"/>
              <a:t>argue for the use of hybrid example-based learning techniques to incorporate expert knowledge of character motion in the form of animations into an interactive procedural engine</a:t>
            </a:r>
            <a:r>
              <a:rPr lang="en-US" sz="2400" dirty="0" smtClean="0"/>
              <a:t>.”</a:t>
            </a:r>
          </a:p>
          <a:p>
            <a:pPr marL="0" indent="0">
              <a:buNone/>
            </a:pPr>
            <a:r>
              <a:rPr lang="en-US" sz="1600" dirty="0" smtClean="0"/>
              <a:t>Blumberg</a:t>
            </a:r>
            <a:r>
              <a:rPr lang="en-US" sz="1600" dirty="0"/>
              <a:t>, Michael M., </a:t>
            </a:r>
            <a:r>
              <a:rPr lang="en-US" sz="1600" dirty="0" smtClean="0"/>
              <a:t>and Johnson</a:t>
            </a:r>
            <a:r>
              <a:rPr lang="en-US" sz="1600" dirty="0"/>
              <a:t>, Michael Patrick (2003). MIT affiliation</a:t>
            </a:r>
            <a:r>
              <a:rPr lang="en-US" sz="1600" dirty="0" smtClean="0"/>
              <a:t>.</a:t>
            </a:r>
          </a:p>
          <a:p>
            <a:pPr marL="0" indent="0">
              <a:buNone/>
            </a:pPr>
            <a:r>
              <a:rPr lang="en-US" sz="1600" dirty="0" smtClean="0"/>
              <a:t>Exploiting </a:t>
            </a:r>
            <a:r>
              <a:rPr lang="en-US" sz="1600" dirty="0"/>
              <a:t>Quaternions to Support Expressive Interactive Character Motion. </a:t>
            </a:r>
            <a:endParaRPr lang="en-US" sz="2000" dirty="0"/>
          </a:p>
        </p:txBody>
      </p:sp>
    </p:spTree>
    <p:extLst>
      <p:ext uri="{BB962C8B-B14F-4D97-AF65-F5344CB8AC3E}">
        <p14:creationId xmlns:p14="http://schemas.microsoft.com/office/powerpoint/2010/main" val="1968017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Cynthia Breazeal – </a:t>
            </a:r>
            <a:r>
              <a:rPr lang="en-US" dirty="0" err="1" smtClean="0"/>
              <a:t>Jibo</a:t>
            </a:r>
            <a:r>
              <a:rPr lang="en-US" dirty="0" smtClean="0"/>
              <a:t>, Inc.</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22182" y="2527103"/>
            <a:ext cx="1674018" cy="3076782"/>
          </a:xfrm>
        </p:spPr>
      </p:pic>
      <p:sp>
        <p:nvSpPr>
          <p:cNvPr id="4" name="Content Placeholder 2"/>
          <p:cNvSpPr txBox="1">
            <a:spLocks/>
          </p:cNvSpPr>
          <p:nvPr/>
        </p:nvSpPr>
        <p:spPr>
          <a:xfrm>
            <a:off x="4657725" y="2527102"/>
            <a:ext cx="2728913" cy="2447628"/>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sp>
        <p:nvSpPr>
          <p:cNvPr id="6" name="TextBox 5"/>
          <p:cNvSpPr txBox="1"/>
          <p:nvPr/>
        </p:nvSpPr>
        <p:spPr>
          <a:xfrm>
            <a:off x="1371600" y="1676400"/>
            <a:ext cx="4029075" cy="5016758"/>
          </a:xfrm>
          <a:prstGeom prst="rect">
            <a:avLst/>
          </a:prstGeom>
          <a:noFill/>
        </p:spPr>
        <p:txBody>
          <a:bodyPr wrap="square" rtlCol="0">
            <a:spAutoFit/>
          </a:bodyPr>
          <a:lstStyle/>
          <a:p>
            <a:r>
              <a:rPr lang="en-US" sz="1600" dirty="0">
                <a:latin typeface="Calibri" panose="020F0502020204030204" pitchFamily="34" charset="0"/>
              </a:rPr>
              <a:t>Market Information:</a:t>
            </a:r>
          </a:p>
          <a:p>
            <a:pPr marL="160735" indent="-160735">
              <a:buFont typeface="Arial" panose="020B0604020202020204" pitchFamily="34" charset="0"/>
              <a:buChar char="•"/>
            </a:pPr>
            <a:r>
              <a:rPr lang="en-US" sz="1600" dirty="0">
                <a:latin typeface="Calibri" panose="020F0502020204030204" pitchFamily="34" charset="0"/>
              </a:rPr>
              <a:t>Sales to homes, mid-2016</a:t>
            </a:r>
          </a:p>
          <a:p>
            <a:pPr marL="160735" indent="-160735">
              <a:buFont typeface="Arial" panose="020B0604020202020204" pitchFamily="34" charset="0"/>
              <a:buChar char="•"/>
            </a:pPr>
            <a:r>
              <a:rPr lang="en-US" sz="1600" dirty="0">
                <a:latin typeface="Calibri" panose="020F0502020204030204" pitchFamily="34" charset="0"/>
              </a:rPr>
              <a:t>Several million dollars invested by Charles River</a:t>
            </a:r>
          </a:p>
          <a:p>
            <a:pPr marL="160735" indent="-160735">
              <a:buFont typeface="Arial" panose="020B0604020202020204" pitchFamily="34" charset="0"/>
              <a:buChar char="•"/>
            </a:pPr>
            <a:r>
              <a:rPr lang="en-US" sz="1600" dirty="0">
                <a:latin typeface="Calibri" panose="020F0502020204030204" pitchFamily="34" charset="0"/>
              </a:rPr>
              <a:t>Slogan is “A robot for every home”</a:t>
            </a:r>
          </a:p>
          <a:p>
            <a:pPr marL="160735" indent="-160735">
              <a:buFont typeface="Arial" panose="020B0604020202020204" pitchFamily="34" charset="0"/>
              <a:buChar char="•"/>
            </a:pPr>
            <a:r>
              <a:rPr lang="en-US" sz="1600" dirty="0">
                <a:latin typeface="Calibri" panose="020F0502020204030204" pitchFamily="34" charset="0"/>
              </a:rPr>
              <a:t>Part of the R&amp;D of her robots was funded by “crowdfunding”</a:t>
            </a:r>
          </a:p>
          <a:p>
            <a:endParaRPr lang="en-US" sz="1600" dirty="0">
              <a:latin typeface="Calibri" panose="020F0502020204030204" pitchFamily="34" charset="0"/>
            </a:endParaRPr>
          </a:p>
          <a:p>
            <a:r>
              <a:rPr lang="en-US" sz="1600" dirty="0">
                <a:latin typeface="Calibri" panose="020F0502020204030204" pitchFamily="34" charset="0"/>
              </a:rPr>
              <a:t>“</a:t>
            </a:r>
            <a:r>
              <a:rPr lang="en-US" sz="1600" dirty="0" err="1">
                <a:latin typeface="Calibri" panose="020F0502020204030204" pitchFamily="34" charset="0"/>
              </a:rPr>
              <a:t>Jibo</a:t>
            </a:r>
            <a:r>
              <a:rPr lang="en-US" sz="1600" dirty="0">
                <a:latin typeface="Calibri" panose="020F0502020204030204" pitchFamily="34" charset="0"/>
              </a:rPr>
              <a:t>, Inc. manufactures and sells electronic robots. The company’s electronic robot lets users talk to </a:t>
            </a:r>
            <a:r>
              <a:rPr lang="en-US" sz="1600" dirty="0" err="1">
                <a:latin typeface="Calibri" panose="020F0502020204030204" pitchFamily="34" charset="0"/>
              </a:rPr>
              <a:t>Jibo</a:t>
            </a:r>
            <a:r>
              <a:rPr lang="en-US" sz="1600" dirty="0">
                <a:latin typeface="Calibri" panose="020F0502020204030204" pitchFamily="34" charset="0"/>
              </a:rPr>
              <a:t>; learns users’ preferences; helps users to make everyday tasks simpler and easier; communicates and expresses using natural social and emotive cues; reminds users’ of important tasks and events; and recognizes users and member of their household.” </a:t>
            </a:r>
          </a:p>
          <a:p>
            <a:endParaRPr lang="en-US" sz="1600" dirty="0">
              <a:latin typeface="Calibri" panose="020F0502020204030204" pitchFamily="34" charset="0"/>
            </a:endParaRPr>
          </a:p>
          <a:p>
            <a:r>
              <a:rPr lang="en-US" sz="1600" dirty="0">
                <a:latin typeface="Calibri" panose="020F0502020204030204" pitchFamily="34" charset="0"/>
              </a:rPr>
              <a:t>“It offers solutions for adults, seniors, kids, teens, and developers….” (Bloomberg News)</a:t>
            </a:r>
          </a:p>
        </p:txBody>
      </p:sp>
    </p:spTree>
    <p:extLst>
      <p:ext uri="{BB962C8B-B14F-4D97-AF65-F5344CB8AC3E}">
        <p14:creationId xmlns:p14="http://schemas.microsoft.com/office/powerpoint/2010/main" val="4211672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Reid Simmons/CMU</a:t>
            </a:r>
            <a:br>
              <a:rPr lang="en-US" dirty="0" smtClean="0"/>
            </a:br>
            <a:r>
              <a:rPr lang="en-US" dirty="0" smtClean="0"/>
              <a:t>Social Robot Project</a:t>
            </a:r>
            <a:endParaRPr lang="en-US" dirty="0"/>
          </a:p>
        </p:txBody>
      </p:sp>
      <p:sp>
        <p:nvSpPr>
          <p:cNvPr id="3" name="Content Placeholder 2"/>
          <p:cNvSpPr>
            <a:spLocks noGrp="1"/>
          </p:cNvSpPr>
          <p:nvPr>
            <p:ph idx="1"/>
          </p:nvPr>
        </p:nvSpPr>
        <p:spPr>
          <a:xfrm>
            <a:off x="381000" y="1600200"/>
            <a:ext cx="8686800" cy="5105400"/>
          </a:xfrm>
        </p:spPr>
        <p:txBody>
          <a:bodyPr>
            <a:normAutofit fontScale="85000" lnSpcReduction="20000"/>
          </a:bodyPr>
          <a:lstStyle/>
          <a:p>
            <a:pPr marL="0" indent="0">
              <a:buNone/>
            </a:pPr>
            <a:r>
              <a:rPr lang="en-US" dirty="0"/>
              <a:t> </a:t>
            </a:r>
            <a:endParaRPr lang="en-US" dirty="0" smtClean="0"/>
          </a:p>
          <a:p>
            <a:pPr marL="0" indent="0">
              <a:buNone/>
            </a:pPr>
            <a:r>
              <a:rPr lang="en-US" dirty="0" smtClean="0"/>
              <a:t>“The </a:t>
            </a:r>
            <a:r>
              <a:rPr lang="en-US" dirty="0"/>
              <a:t>goal here is to make robots more useful and acceptable by enabling them to interact with humans using social rules and conventions. </a:t>
            </a:r>
            <a:endParaRPr lang="en-US" dirty="0" smtClean="0"/>
          </a:p>
          <a:p>
            <a:pPr marL="0" indent="0">
              <a:buNone/>
            </a:pPr>
            <a:r>
              <a:rPr lang="en-US" dirty="0" smtClean="0"/>
              <a:t>This </a:t>
            </a:r>
            <a:r>
              <a:rPr lang="en-US" dirty="0"/>
              <a:t>includes such rules as how to pass people in hallways in a socially acceptable manner, ride in elevators, and how to </a:t>
            </a:r>
            <a:r>
              <a:rPr lang="en-US" dirty="0">
                <a:hlinkClick r:id="rId2"/>
              </a:rPr>
              <a:t>enter and wait in line</a:t>
            </a:r>
            <a:r>
              <a:rPr lang="en-US" dirty="0" smtClean="0"/>
              <a:t>.</a:t>
            </a:r>
          </a:p>
          <a:p>
            <a:pPr marL="0" indent="0">
              <a:buNone/>
            </a:pPr>
            <a:r>
              <a:rPr lang="en-US" dirty="0" smtClean="0"/>
              <a:t> </a:t>
            </a:r>
            <a:r>
              <a:rPr lang="en-US" dirty="0"/>
              <a:t>In conjunction with members of the Drama department, we are starting a project to give a robot a personality, and have it converse with people. The goal is to develop a robot that can escort visitors around </a:t>
            </a:r>
            <a:r>
              <a:rPr lang="en-US" dirty="0">
                <a:hlinkClick r:id="rId3"/>
              </a:rPr>
              <a:t>Newell-Simon Hall</a:t>
            </a:r>
            <a:r>
              <a:rPr lang="en-US" dirty="0"/>
              <a:t> and provide useful information naturally and pleasantly</a:t>
            </a:r>
            <a:r>
              <a:rPr lang="en-US" dirty="0" smtClean="0"/>
              <a:t>.”</a:t>
            </a:r>
          </a:p>
          <a:p>
            <a:pPr marL="0" indent="0">
              <a:buNone/>
            </a:pPr>
            <a:r>
              <a:rPr lang="en-US" dirty="0"/>
              <a:t> </a:t>
            </a:r>
            <a:r>
              <a:rPr lang="en-US" dirty="0" smtClean="0"/>
              <a:t>        </a:t>
            </a:r>
            <a:r>
              <a:rPr lang="en-US" sz="2000" dirty="0"/>
              <a:t>Reid Simmons, an oral history conducted in 2010 by Peter </a:t>
            </a:r>
            <a:r>
              <a:rPr lang="en-US" sz="2000" dirty="0" err="1"/>
              <a:t>Asaro</a:t>
            </a:r>
            <a:r>
              <a:rPr lang="en-US" sz="2000" dirty="0"/>
              <a:t> with Selma </a:t>
            </a:r>
            <a:r>
              <a:rPr lang="en-US" sz="2000" dirty="0" err="1"/>
              <a:t>Šabanovic</a:t>
            </a:r>
            <a:r>
              <a:rPr lang="en-US" sz="2000" dirty="0"/>
              <a:t>, </a:t>
            </a:r>
            <a:r>
              <a:rPr lang="en-US" sz="2000" dirty="0" smtClean="0"/>
              <a:t/>
            </a:r>
            <a:br>
              <a:rPr lang="en-US" sz="2000" dirty="0" smtClean="0"/>
            </a:br>
            <a:r>
              <a:rPr lang="en-US" sz="2000" dirty="0" smtClean="0"/>
              <a:t>             Indiana </a:t>
            </a:r>
            <a:r>
              <a:rPr lang="en-US" sz="2000" dirty="0"/>
              <a:t>University, Bloomington Indiana, for Indiana University and the IEEE.</a:t>
            </a:r>
            <a:r>
              <a:rPr lang="en-US" sz="2400" dirty="0" smtClean="0"/>
              <a:t> </a:t>
            </a:r>
          </a:p>
          <a:p>
            <a:pPr marL="0" indent="0">
              <a:buNone/>
            </a:pPr>
            <a:r>
              <a:rPr lang="en-US" sz="2000" dirty="0" smtClean="0"/>
              <a:t>             </a:t>
            </a:r>
            <a:r>
              <a:rPr lang="en-US" sz="2000" u="sng" dirty="0">
                <a:hlinkClick r:id="rId4"/>
              </a:rPr>
              <a:t>http://ethw.org/Oral-History:Reid_Simmons#Human-Robot_Interaction</a:t>
            </a:r>
            <a:r>
              <a:rPr lang="en-US" sz="2000" dirty="0"/>
              <a:t> </a:t>
            </a:r>
          </a:p>
          <a:p>
            <a:pPr marL="0" indent="0">
              <a:buNone/>
            </a:pPr>
            <a:endParaRPr lang="en-US" sz="2400" dirty="0"/>
          </a:p>
        </p:txBody>
      </p:sp>
    </p:spTree>
    <p:extLst>
      <p:ext uri="{BB962C8B-B14F-4D97-AF65-F5344CB8AC3E}">
        <p14:creationId xmlns:p14="http://schemas.microsoft.com/office/powerpoint/2010/main" val="16255017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Wearable Coaching Robots</a:t>
            </a:r>
            <a:br>
              <a:rPr lang="en-US" dirty="0" smtClean="0"/>
            </a:br>
            <a:endParaRPr lang="en-US" sz="800" dirty="0"/>
          </a:p>
        </p:txBody>
      </p:sp>
      <p:sp>
        <p:nvSpPr>
          <p:cNvPr id="3" name="Content Placeholder 2"/>
          <p:cNvSpPr>
            <a:spLocks noGrp="1"/>
          </p:cNvSpPr>
          <p:nvPr>
            <p:ph idx="1"/>
          </p:nvPr>
        </p:nvSpPr>
        <p:spPr>
          <a:xfrm>
            <a:off x="228600" y="1447800"/>
            <a:ext cx="8915400" cy="5410200"/>
          </a:xfrm>
        </p:spPr>
        <p:txBody>
          <a:bodyPr>
            <a:noAutofit/>
          </a:bodyPr>
          <a:lstStyle/>
          <a:p>
            <a:pPr marL="0" indent="0">
              <a:buNone/>
            </a:pPr>
            <a:r>
              <a:rPr lang="en-US" sz="2000" dirty="0"/>
              <a:t>(Angel) </a:t>
            </a:r>
            <a:r>
              <a:rPr lang="en-US" sz="2000" i="1" dirty="0" smtClean="0"/>
              <a:t>Gabriel</a:t>
            </a:r>
            <a:r>
              <a:rPr lang="en-US" sz="2000" dirty="0" smtClean="0"/>
              <a:t>– Wearable </a:t>
            </a:r>
            <a:r>
              <a:rPr lang="en-US" sz="2000" dirty="0"/>
              <a:t>C</a:t>
            </a:r>
            <a:r>
              <a:rPr lang="en-US" sz="2000" dirty="0" smtClean="0"/>
              <a:t>ognitive </a:t>
            </a:r>
            <a:r>
              <a:rPr lang="en-US" sz="2000" dirty="0"/>
              <a:t>A</a:t>
            </a:r>
            <a:r>
              <a:rPr lang="en-US" sz="2000" dirty="0" smtClean="0"/>
              <a:t>ssistant (Carnegie Mellon /Robotics Institute)</a:t>
            </a:r>
          </a:p>
          <a:p>
            <a:r>
              <a:rPr lang="en-US" sz="1500" dirty="0" smtClean="0"/>
              <a:t>‘The </a:t>
            </a:r>
            <a:r>
              <a:rPr lang="en-US" sz="1500" dirty="0"/>
              <a:t>researchers will be focusing on the fundamental technologies necessary to make wearable cognitive assistants, such as further improvements in computer vision and the incorporation of audio and location sensing. The initial applications will be for tasks that require specialized knowledge or skills, but ultimately cognitive assistance could be applied to virtually all facets of everyday life</a:t>
            </a:r>
            <a:r>
              <a:rPr lang="en-US" sz="1500" dirty="0" smtClean="0"/>
              <a:t>.</a:t>
            </a:r>
          </a:p>
          <a:p>
            <a:r>
              <a:rPr lang="en-US" sz="1500" dirty="0"/>
              <a:t>“Ten years ago, people thought of this as science fiction,” said </a:t>
            </a:r>
            <a:r>
              <a:rPr lang="en-US" sz="1500" dirty="0" err="1"/>
              <a:t>Mahadev</a:t>
            </a:r>
            <a:r>
              <a:rPr lang="en-US" sz="1500" dirty="0"/>
              <a:t> </a:t>
            </a:r>
            <a:r>
              <a:rPr lang="en-US" sz="1500" dirty="0" err="1"/>
              <a:t>Satyanarayanan</a:t>
            </a:r>
            <a:r>
              <a:rPr lang="en-US" sz="1500" dirty="0"/>
              <a:t>, professor of computer science and the principal investigator for </a:t>
            </a:r>
            <a:r>
              <a:rPr lang="en-US" sz="1500" i="1" dirty="0"/>
              <a:t>Gabriel</a:t>
            </a:r>
            <a:r>
              <a:rPr lang="en-US" sz="1500" dirty="0"/>
              <a:t>. “But now it’s on the verge of reality</a:t>
            </a:r>
            <a:r>
              <a:rPr lang="en-US" sz="1500" dirty="0" smtClean="0"/>
              <a:t>.”</a:t>
            </a:r>
          </a:p>
          <a:p>
            <a:r>
              <a:rPr lang="en-US" sz="1500" dirty="0"/>
              <a:t>In addition to </a:t>
            </a:r>
            <a:r>
              <a:rPr lang="en-US" sz="1500" dirty="0" err="1"/>
              <a:t>Satyanarayanan</a:t>
            </a:r>
            <a:r>
              <a:rPr lang="en-US" sz="1500" dirty="0"/>
              <a:t>, the research team includes Martial Hebert, director of the CMU Robotics Institute and an expert on computer </a:t>
            </a:r>
            <a:r>
              <a:rPr lang="en-US" sz="1500" dirty="0" smtClean="0"/>
              <a:t>vision…</a:t>
            </a:r>
            <a:endParaRPr lang="en-US" sz="1500" dirty="0"/>
          </a:p>
          <a:p>
            <a:r>
              <a:rPr lang="en-US" sz="1500" dirty="0"/>
              <a:t>In just the past year, </a:t>
            </a:r>
            <a:r>
              <a:rPr lang="en-US" sz="1500" dirty="0" err="1"/>
              <a:t>Satyanarayanan</a:t>
            </a:r>
            <a:r>
              <a:rPr lang="en-US" sz="1500" dirty="0"/>
              <a:t> and his colleagues have built proof-of-concept implementations that guide </a:t>
            </a:r>
            <a:r>
              <a:rPr lang="en-US" sz="1500" dirty="0" smtClean="0"/>
              <a:t>the </a:t>
            </a:r>
            <a:r>
              <a:rPr lang="en-US" sz="1500" u="sng" dirty="0" smtClean="0">
                <a:hlinkClick r:id="rId2"/>
              </a:rPr>
              <a:t>assembly </a:t>
            </a:r>
            <a:r>
              <a:rPr lang="en-US" sz="1500" u="sng" dirty="0">
                <a:hlinkClick r:id="rId2"/>
              </a:rPr>
              <a:t>of LEGO models</a:t>
            </a:r>
            <a:r>
              <a:rPr lang="en-US" sz="1500" dirty="0"/>
              <a:t>, teach </a:t>
            </a:r>
            <a:r>
              <a:rPr lang="en-US" sz="1500" u="sng" dirty="0">
                <a:hlinkClick r:id="rId3"/>
              </a:rPr>
              <a:t>freehand sketching</a:t>
            </a:r>
            <a:r>
              <a:rPr lang="en-US" sz="1500" dirty="0"/>
              <a:t> and coach a neophyte </a:t>
            </a:r>
            <a:r>
              <a:rPr lang="en-US" sz="1500" u="sng" dirty="0">
                <a:hlinkClick r:id="rId4"/>
              </a:rPr>
              <a:t>Ping-Pong player</a:t>
            </a:r>
            <a:r>
              <a:rPr lang="en-US" sz="1500" dirty="0"/>
              <a:t>.</a:t>
            </a:r>
          </a:p>
          <a:p>
            <a:r>
              <a:rPr lang="en-US" sz="1500" dirty="0"/>
              <a:t>“The experience is much like a driver using a GPS navigation system,” </a:t>
            </a:r>
            <a:r>
              <a:rPr lang="en-US" sz="1500" dirty="0" err="1"/>
              <a:t>Satyanarayanan</a:t>
            </a:r>
            <a:r>
              <a:rPr lang="en-US" sz="1500" dirty="0"/>
              <a:t> said. “It gives you instructions when you need them, corrects you when you make a mistake and, most of the time, shuts up so it doesn’t bug you.”</a:t>
            </a:r>
          </a:p>
          <a:p>
            <a:r>
              <a:rPr lang="en-US" sz="1500" dirty="0"/>
              <a:t>In many respects, it’s like a robot in its use of sensing and task planning; the big difference is that the actuation is performed by a person instead of a machine</a:t>
            </a:r>
            <a:r>
              <a:rPr lang="en-US" sz="1500" dirty="0" smtClean="0"/>
              <a:t>.’</a:t>
            </a:r>
          </a:p>
          <a:p>
            <a:pPr marL="0" indent="0">
              <a:buNone/>
            </a:pPr>
            <a:endParaRPr lang="en-US" sz="1500" u="sng" dirty="0" smtClean="0">
              <a:hlinkClick r:id="rId5"/>
            </a:endParaRPr>
          </a:p>
          <a:p>
            <a:pPr marL="0" indent="0">
              <a:buNone/>
            </a:pPr>
            <a:r>
              <a:rPr lang="en-US" sz="1500" dirty="0"/>
              <a:t>“Computer System Will Be an Angel on Your Shoulder, Whispering Advice, Instruction</a:t>
            </a:r>
            <a:r>
              <a:rPr lang="en-US" sz="1500" dirty="0" smtClean="0"/>
              <a:t>.” (2015). CMU/RI news</a:t>
            </a:r>
            <a:endParaRPr lang="en-US" sz="1500" dirty="0">
              <a:hlinkClick r:id="rId5"/>
            </a:endParaRPr>
          </a:p>
          <a:p>
            <a:pPr marL="0" indent="0">
              <a:buNone/>
            </a:pPr>
            <a:r>
              <a:rPr lang="en-US" sz="1500" u="sng" dirty="0" smtClean="0">
                <a:hlinkClick r:id="rId5"/>
              </a:rPr>
              <a:t>http</a:t>
            </a:r>
            <a:r>
              <a:rPr lang="en-US" sz="1500" u="sng" dirty="0">
                <a:hlinkClick r:id="rId5"/>
              </a:rPr>
              <a:t>://www.ri.cmu.edu/news_view.html?news_id=437&amp;fcode=2&amp;menu_id=384</a:t>
            </a:r>
            <a:r>
              <a:rPr lang="en-US" sz="1600" dirty="0"/>
              <a:t> </a:t>
            </a:r>
          </a:p>
          <a:p>
            <a:endParaRPr lang="en-US" sz="1600" dirty="0"/>
          </a:p>
        </p:txBody>
      </p:sp>
    </p:spTree>
    <p:extLst>
      <p:ext uri="{BB962C8B-B14F-4D97-AF65-F5344CB8AC3E}">
        <p14:creationId xmlns:p14="http://schemas.microsoft.com/office/powerpoint/2010/main" val="324488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br>
              <a:rPr lang="en-US" dirty="0" smtClean="0"/>
            </a:br>
            <a:endParaRPr lang="en-US" dirty="0"/>
          </a:p>
        </p:txBody>
      </p:sp>
      <p:sp>
        <p:nvSpPr>
          <p:cNvPr id="3" name="Subtitle 2"/>
          <p:cNvSpPr>
            <a:spLocks noGrp="1"/>
          </p:cNvSpPr>
          <p:nvPr>
            <p:ph type="subTitle" idx="1"/>
          </p:nvPr>
        </p:nvSpPr>
        <p:spPr>
          <a:xfrm>
            <a:off x="152400" y="3200400"/>
            <a:ext cx="8839200" cy="2209800"/>
          </a:xfrm>
        </p:spPr>
        <p:txBody>
          <a:bodyPr/>
          <a:lstStyle/>
          <a:p>
            <a:pPr marL="457200" indent="-457200" algn="l">
              <a:buFont typeface="Arial" panose="020B0604020202020204" pitchFamily="34" charset="0"/>
              <a:buChar char="•"/>
            </a:pPr>
            <a:r>
              <a:rPr lang="en-US" sz="2400" dirty="0"/>
              <a:t>W</a:t>
            </a:r>
            <a:r>
              <a:rPr lang="en-US" sz="2400" dirty="0" smtClean="0"/>
              <a:t>e show how the human mosaic of compassion and aesthetics is imbedded in </a:t>
            </a:r>
            <a:r>
              <a:rPr lang="en-US" sz="2400" dirty="0"/>
              <a:t>pre-historic </a:t>
            </a:r>
            <a:r>
              <a:rPr lang="en-US" sz="2400" dirty="0" smtClean="0"/>
              <a:t>evolution, quaternions</a:t>
            </a:r>
            <a:r>
              <a:rPr lang="en-US" sz="2400" dirty="0" smtClean="0"/>
              <a:t>, </a:t>
            </a:r>
            <a:r>
              <a:rPr lang="en-US" sz="2400" dirty="0"/>
              <a:t>and social </a:t>
            </a:r>
            <a:r>
              <a:rPr lang="en-US" sz="2400" dirty="0" smtClean="0"/>
              <a:t>robotics. </a:t>
            </a:r>
            <a:endParaRPr lang="en-US" sz="2400" dirty="0" smtClean="0"/>
          </a:p>
          <a:p>
            <a:pPr marL="457200" indent="-457200" algn="l">
              <a:buFont typeface="Arial" panose="020B0604020202020204" pitchFamily="34" charset="0"/>
              <a:buChar char="•"/>
            </a:pPr>
            <a:r>
              <a:rPr lang="en-US" sz="2400" dirty="0" smtClean="0"/>
              <a:t>We emphasize the role of polarities as a </a:t>
            </a:r>
            <a:r>
              <a:rPr lang="en-US" sz="2400" dirty="0" smtClean="0"/>
              <a:t>common mechanism promoted by diverse thinkers for the past 200 years.</a:t>
            </a:r>
            <a:endParaRPr lang="en-US" sz="2400" dirty="0" smtClean="0"/>
          </a:p>
          <a:p>
            <a:pPr marL="457200" indent="-457200" algn="l">
              <a:buFont typeface="Arial" panose="020B0604020202020204" pitchFamily="34" charset="0"/>
              <a:buChar char="•"/>
            </a:pPr>
            <a:r>
              <a:rPr lang="en-US" sz="2400" dirty="0" smtClean="0"/>
              <a:t>We draw on the disciplines of evolutionary </a:t>
            </a:r>
            <a:r>
              <a:rPr lang="en-US" sz="2400" dirty="0" smtClean="0"/>
              <a:t>anthropology/  </a:t>
            </a:r>
            <a:r>
              <a:rPr lang="en-US" sz="2400" dirty="0" smtClean="0"/>
              <a:t>archaeology</a:t>
            </a:r>
            <a:r>
              <a:rPr lang="en-US" sz="2400" dirty="0"/>
              <a:t>;</a:t>
            </a:r>
            <a:r>
              <a:rPr lang="en-US" sz="2400" dirty="0" smtClean="0"/>
              <a:t> </a:t>
            </a:r>
            <a:r>
              <a:rPr lang="en-US" sz="2400" dirty="0" smtClean="0"/>
              <a:t>foundations of mathematics</a:t>
            </a:r>
            <a:r>
              <a:rPr lang="en-US" sz="2400" dirty="0" smtClean="0"/>
              <a:t>; and </a:t>
            </a:r>
            <a:r>
              <a:rPr lang="en-US" sz="2400" dirty="0" smtClean="0"/>
              <a:t>AI/computer </a:t>
            </a:r>
            <a:r>
              <a:rPr lang="en-US" sz="2400" dirty="0" smtClean="0"/>
              <a:t>science.</a:t>
            </a:r>
            <a:endParaRPr lang="en-US" sz="2400" dirty="0"/>
          </a:p>
        </p:txBody>
      </p:sp>
      <p:sp>
        <p:nvSpPr>
          <p:cNvPr id="4" name="Oval 3"/>
          <p:cNvSpPr/>
          <p:nvPr/>
        </p:nvSpPr>
        <p:spPr bwMode="auto">
          <a:xfrm>
            <a:off x="838200" y="762000"/>
            <a:ext cx="1447800" cy="1447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1843</a:t>
            </a:r>
          </a:p>
        </p:txBody>
      </p:sp>
      <p:sp>
        <p:nvSpPr>
          <p:cNvPr id="5" name="Oval 4"/>
          <p:cNvSpPr/>
          <p:nvPr/>
        </p:nvSpPr>
        <p:spPr bwMode="auto">
          <a:xfrm>
            <a:off x="6858000" y="762000"/>
            <a:ext cx="1447800" cy="1447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600" dirty="0" smtClean="0"/>
          </a:p>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t>2016</a:t>
            </a:r>
            <a:endParaRPr kumimoji="0" lang="en-US" sz="2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09643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Naho</a:t>
            </a:r>
            <a:r>
              <a:rPr lang="en-US" dirty="0" smtClean="0"/>
              <a:t> Kitano and Shinto-Influenced Japanese Perceptions of Robots</a:t>
            </a:r>
            <a:endParaRPr lang="en-US" dirty="0"/>
          </a:p>
        </p:txBody>
      </p:sp>
      <p:sp>
        <p:nvSpPr>
          <p:cNvPr id="3" name="Content Placeholder 2"/>
          <p:cNvSpPr>
            <a:spLocks noGrp="1"/>
          </p:cNvSpPr>
          <p:nvPr>
            <p:ph idx="1"/>
          </p:nvPr>
        </p:nvSpPr>
        <p:spPr>
          <a:xfrm>
            <a:off x="228600" y="1600200"/>
            <a:ext cx="8915400" cy="5257800"/>
          </a:xfrm>
        </p:spPr>
        <p:txBody>
          <a:bodyPr/>
          <a:lstStyle/>
          <a:p>
            <a:endParaRPr lang="en-US" sz="2200" dirty="0" smtClean="0"/>
          </a:p>
          <a:p>
            <a:endParaRPr lang="en-US" sz="2200" dirty="0"/>
          </a:p>
          <a:p>
            <a:endParaRPr lang="en-US" sz="2200" dirty="0" smtClean="0"/>
          </a:p>
          <a:p>
            <a:endParaRPr lang="en-US" sz="2200" dirty="0"/>
          </a:p>
          <a:p>
            <a:r>
              <a:rPr lang="en-US" sz="2000" dirty="0" err="1" smtClean="0"/>
              <a:t>Naho</a:t>
            </a:r>
            <a:r>
              <a:rPr lang="en-US" sz="2000" dirty="0" smtClean="0"/>
              <a:t> Kitano is a social researcher and the CEO of a robot manufacturing company, </a:t>
            </a:r>
            <a:r>
              <a:rPr lang="en-US" sz="2000" dirty="0" err="1" smtClean="0"/>
              <a:t>Hibot</a:t>
            </a:r>
            <a:r>
              <a:rPr lang="en-US" sz="2000" dirty="0" smtClean="0"/>
              <a:t>.</a:t>
            </a:r>
          </a:p>
          <a:p>
            <a:r>
              <a:rPr lang="en-US" sz="2000" dirty="0" smtClean="0"/>
              <a:t>She says that people in Japanese society view robots positively, without fear, because their cultural bedrock of Shinto religious outlook teaches them that significant objects have souls. People therefore tend to extend a sense of caring toward these objects.</a:t>
            </a:r>
          </a:p>
          <a:p>
            <a:r>
              <a:rPr lang="en-US" sz="2000" i="1" dirty="0" smtClean="0"/>
              <a:t>The Human Robot</a:t>
            </a:r>
            <a:r>
              <a:rPr lang="en-US" sz="2000" dirty="0" smtClean="0"/>
              <a:t>, a one-hour video about social robots and experimental self-replica robots, features interviews with </a:t>
            </a:r>
            <a:r>
              <a:rPr lang="en-US" sz="2000" dirty="0" err="1" smtClean="0"/>
              <a:t>Naho</a:t>
            </a:r>
            <a:r>
              <a:rPr lang="en-US" sz="2000" dirty="0" smtClean="0"/>
              <a:t> Kitano, Daniel Dennett, and other commentators and experimenters.  </a:t>
            </a:r>
            <a:br>
              <a:rPr lang="en-US" sz="2000" dirty="0" smtClean="0"/>
            </a:br>
            <a:r>
              <a:rPr lang="en-US" sz="2200" dirty="0" smtClean="0"/>
              <a:t>       </a:t>
            </a:r>
            <a:r>
              <a:rPr lang="en-US" sz="1800" i="1" dirty="0" smtClean="0"/>
              <a:t>The Human Robot (2015). </a:t>
            </a:r>
            <a:r>
              <a:rPr lang="en-US" sz="1800" b="1" dirty="0">
                <a:hlinkClick r:id="rId3"/>
              </a:rPr>
              <a:t>http</a:t>
            </a:r>
            <a:r>
              <a:rPr lang="en-US" sz="1800" dirty="0">
                <a:hlinkClick r:id="rId3"/>
              </a:rPr>
              <a:t>s://</a:t>
            </a:r>
            <a:r>
              <a:rPr lang="en-US" sz="1800" dirty="0" smtClean="0">
                <a:hlinkClick r:id="rId3"/>
              </a:rPr>
              <a:t>www.youtube.com/watch?v=sXz0boNmwak</a:t>
            </a:r>
            <a:r>
              <a:rPr lang="en-US" sz="1800" dirty="0" smtClean="0"/>
              <a:t> </a:t>
            </a:r>
          </a:p>
          <a:p>
            <a:r>
              <a:rPr lang="en-US" sz="1800" i="1" dirty="0"/>
              <a:t> </a:t>
            </a:r>
            <a:r>
              <a:rPr lang="en-US" sz="1800" i="1" dirty="0" smtClean="0"/>
              <a:t>        Rob van </a:t>
            </a:r>
            <a:r>
              <a:rPr lang="en-US" sz="1800" i="1" dirty="0" err="1" smtClean="0"/>
              <a:t>Hattum</a:t>
            </a:r>
            <a:r>
              <a:rPr lang="en-US" sz="1800" i="1" dirty="0" smtClean="0"/>
              <a:t>, </a:t>
            </a:r>
            <a:r>
              <a:rPr lang="en-US" sz="1800" i="1" dirty="0" err="1" smtClean="0"/>
              <a:t>vpro</a:t>
            </a:r>
            <a:r>
              <a:rPr lang="en-US" sz="1800" i="1" dirty="0" smtClean="0"/>
              <a:t>/backlight</a:t>
            </a:r>
            <a:endParaRPr lang="en-US" sz="1800"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676400"/>
            <a:ext cx="1524000" cy="1524000"/>
          </a:xfrm>
          <a:prstGeom prst="rect">
            <a:avLst/>
          </a:prstGeom>
        </p:spPr>
      </p:pic>
    </p:spTree>
    <p:extLst>
      <p:ext uri="{BB962C8B-B14F-4D97-AF65-F5344CB8AC3E}">
        <p14:creationId xmlns:p14="http://schemas.microsoft.com/office/powerpoint/2010/main" val="2316879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915400" cy="1139825"/>
          </a:xfrm>
        </p:spPr>
        <p:txBody>
          <a:bodyPr/>
          <a:lstStyle/>
          <a:p>
            <a:pPr algn="ctr"/>
            <a:r>
              <a:rPr lang="en-US" sz="4000" dirty="0" smtClean="0"/>
              <a:t>“Artificial” Intelligence is a Part of Reality</a:t>
            </a:r>
            <a:br>
              <a:rPr lang="en-US" sz="4000" dirty="0" smtClean="0"/>
            </a:br>
            <a:r>
              <a:rPr lang="en-US" sz="4000" dirty="0" smtClean="0"/>
              <a:t>and We Are Connected To It</a:t>
            </a:r>
            <a:endParaRPr lang="en-US" sz="4000" dirty="0"/>
          </a:p>
        </p:txBody>
      </p:sp>
      <p:sp>
        <p:nvSpPr>
          <p:cNvPr id="3" name="Content Placeholder 2"/>
          <p:cNvSpPr>
            <a:spLocks noGrp="1"/>
          </p:cNvSpPr>
          <p:nvPr>
            <p:ph idx="1"/>
          </p:nvPr>
        </p:nvSpPr>
        <p:spPr/>
        <p:txBody>
          <a:bodyPr/>
          <a:lstStyle/>
          <a:p>
            <a:r>
              <a:rPr lang="en-US" dirty="0" smtClean="0"/>
              <a:t>AI and aesthetics are connected</a:t>
            </a:r>
            <a:r>
              <a:rPr lang="en-US" dirty="0" smtClean="0"/>
              <a:t>. </a:t>
            </a:r>
          </a:p>
          <a:p>
            <a:pPr lvl="1"/>
            <a:r>
              <a:rPr lang="en-US" dirty="0" smtClean="0"/>
              <a:t>Aesthetic AI products are indirectly human products, like paintings are.</a:t>
            </a:r>
          </a:p>
          <a:p>
            <a:pPr lvl="1"/>
            <a:r>
              <a:rPr lang="en-US" dirty="0" smtClean="0"/>
              <a:t>Aesthetic creativity (when eventually achieved to a degree) will produce real, not artificial, art.</a:t>
            </a:r>
            <a:endParaRPr lang="en-US" dirty="0" smtClean="0"/>
          </a:p>
          <a:p>
            <a:r>
              <a:rPr lang="en-US" dirty="0" smtClean="0"/>
              <a:t>AI and compassion are connected.</a:t>
            </a:r>
          </a:p>
          <a:p>
            <a:pPr lvl="1"/>
            <a:r>
              <a:rPr lang="en-US" dirty="0" smtClean="0"/>
              <a:t>Caring is the common link – what we care about, what rich objects move us – this goes back to the Paleolithic cave paintings and much earlier.</a:t>
            </a:r>
          </a:p>
          <a:p>
            <a:pPr lvl="1"/>
            <a:r>
              <a:rPr lang="en-US" dirty="0" smtClean="0"/>
              <a:t>One can have elementary knowledge and caring without even having human-level intelligence. </a:t>
            </a:r>
            <a:endParaRPr lang="en-US" dirty="0"/>
          </a:p>
        </p:txBody>
      </p:sp>
    </p:spTree>
    <p:extLst>
      <p:ext uri="{BB962C8B-B14F-4D97-AF65-F5344CB8AC3E}">
        <p14:creationId xmlns:p14="http://schemas.microsoft.com/office/powerpoint/2010/main" val="41796434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4172"/>
          </a:xfrm>
        </p:spPr>
        <p:txBody>
          <a:bodyPr>
            <a:normAutofit fontScale="90000"/>
          </a:bodyPr>
          <a:lstStyle/>
          <a:p>
            <a:pPr algn="ctr"/>
            <a:r>
              <a:rPr lang="en-US" sz="4000" dirty="0" smtClean="0"/>
              <a:t>Jos</a:t>
            </a:r>
            <a:r>
              <a:rPr lang="en-US" sz="3600" dirty="0"/>
              <a:t>é</a:t>
            </a:r>
            <a:r>
              <a:rPr lang="en-US" sz="4000" dirty="0" smtClean="0"/>
              <a:t> </a:t>
            </a:r>
            <a:r>
              <a:rPr lang="en-US" sz="4000" dirty="0" err="1"/>
              <a:t>Carvalhais</a:t>
            </a:r>
            <a:r>
              <a:rPr lang="en-US" sz="4000" dirty="0"/>
              <a:t>:  </a:t>
            </a:r>
            <a:r>
              <a:rPr lang="en-US" sz="4000" dirty="0" smtClean="0"/>
              <a:t>AI &amp; Artificial Creativity</a:t>
            </a:r>
            <a:br>
              <a:rPr lang="en-US" sz="4000" dirty="0" smtClean="0"/>
            </a:br>
            <a:endParaRPr lang="en-US" sz="4000" dirty="0"/>
          </a:p>
        </p:txBody>
      </p:sp>
      <p:sp>
        <p:nvSpPr>
          <p:cNvPr id="3" name="Content Placeholder 2"/>
          <p:cNvSpPr>
            <a:spLocks noGrp="1"/>
          </p:cNvSpPr>
          <p:nvPr>
            <p:ph idx="1"/>
          </p:nvPr>
        </p:nvSpPr>
        <p:spPr>
          <a:xfrm>
            <a:off x="228600" y="1600200"/>
            <a:ext cx="8915400" cy="5257800"/>
          </a:xfrm>
        </p:spPr>
        <p:txBody>
          <a:bodyPr>
            <a:normAutofit fontScale="92500" lnSpcReduction="20000"/>
          </a:bodyPr>
          <a:lstStyle/>
          <a:p>
            <a:r>
              <a:rPr lang="en-US" dirty="0" smtClean="0"/>
              <a:t>We discuss </a:t>
            </a:r>
            <a:r>
              <a:rPr lang="en-US" dirty="0" smtClean="0"/>
              <a:t>highlights from the </a:t>
            </a:r>
            <a:r>
              <a:rPr lang="en-US" dirty="0" smtClean="0"/>
              <a:t>dissertation of Jos</a:t>
            </a:r>
            <a:r>
              <a:rPr lang="en-US" dirty="0"/>
              <a:t>é</a:t>
            </a:r>
            <a:r>
              <a:rPr lang="en-US" dirty="0" smtClean="0"/>
              <a:t> </a:t>
            </a:r>
            <a:r>
              <a:rPr lang="en-US" dirty="0" err="1" smtClean="0"/>
              <a:t>Carvalhais</a:t>
            </a:r>
            <a:r>
              <a:rPr lang="en-US" dirty="0" smtClean="0"/>
              <a:t/>
            </a:r>
            <a:br>
              <a:rPr lang="en-US" dirty="0" smtClean="0"/>
            </a:br>
            <a:r>
              <a:rPr lang="en-US" dirty="0" smtClean="0"/>
              <a:t>(2010, University of Porto, Portugal) </a:t>
            </a:r>
          </a:p>
          <a:p>
            <a:pPr lvl="1"/>
            <a:r>
              <a:rPr lang="en-US" dirty="0" smtClean="0"/>
              <a:t>Title -- </a:t>
            </a:r>
            <a:r>
              <a:rPr lang="en-US" i="1" dirty="0" smtClean="0"/>
              <a:t>Towards a Model for Artificial Aesthetics: </a:t>
            </a:r>
            <a:br>
              <a:rPr lang="en-US" i="1" dirty="0" smtClean="0"/>
            </a:br>
            <a:r>
              <a:rPr lang="en-US" i="1" dirty="0" smtClean="0"/>
              <a:t>Contributions to the Study of Creative Practices </a:t>
            </a:r>
            <a:br>
              <a:rPr lang="en-US" i="1" dirty="0" smtClean="0"/>
            </a:br>
            <a:r>
              <a:rPr lang="en-US" i="1" dirty="0" smtClean="0"/>
              <a:t>in Procedural and Computational Systems</a:t>
            </a:r>
            <a:endParaRPr lang="en-US" i="1" dirty="0"/>
          </a:p>
          <a:p>
            <a:r>
              <a:rPr lang="en-US" dirty="0" smtClean="0"/>
              <a:t>He presents a discussion of the </a:t>
            </a:r>
            <a:br>
              <a:rPr lang="en-US" dirty="0" smtClean="0"/>
            </a:br>
            <a:r>
              <a:rPr lang="en-US" dirty="0" smtClean="0"/>
              <a:t>“Lovelace Questions” by Margaret Boden, </a:t>
            </a:r>
            <a:br>
              <a:rPr lang="en-US" dirty="0" smtClean="0"/>
            </a:br>
            <a:r>
              <a:rPr lang="en-US" dirty="0" smtClean="0"/>
              <a:t>(see picture) which follow.</a:t>
            </a:r>
          </a:p>
          <a:p>
            <a:r>
              <a:rPr lang="en-US" dirty="0" smtClean="0"/>
              <a:t>The catalyst for the questions is a cautionary statement by Lovelace, quoted by </a:t>
            </a:r>
            <a:r>
              <a:rPr lang="en-US" dirty="0" err="1" smtClean="0"/>
              <a:t>Carvalhais</a:t>
            </a:r>
            <a:r>
              <a:rPr lang="en-US" dirty="0" smtClean="0"/>
              <a:t>:</a:t>
            </a:r>
          </a:p>
          <a:p>
            <a:pPr marL="685800" lvl="1" indent="-342900"/>
            <a:r>
              <a:rPr lang="en-US" dirty="0" smtClean="0"/>
              <a:t>“Lovelace </a:t>
            </a:r>
            <a:r>
              <a:rPr lang="en-US" dirty="0"/>
              <a:t>was convinced that the Analytical Engine was in principle able to “compose elaborate and scientific pieces of music of any degree of complexity or extent.” </a:t>
            </a:r>
            <a:endParaRPr lang="en-US" dirty="0" smtClean="0"/>
          </a:p>
          <a:p>
            <a:pPr marL="685800" lvl="1" indent="-342900"/>
            <a:r>
              <a:rPr lang="en-US" dirty="0" smtClean="0"/>
              <a:t>“She </a:t>
            </a:r>
            <a:r>
              <a:rPr lang="en-US" dirty="0"/>
              <a:t>however declared that </a:t>
            </a:r>
            <a:r>
              <a:rPr lang="en-US" u="sng" dirty="0"/>
              <a:t>the Analytical Engine had no pretensions to originate anything and that it could do only “whatever we know how to order it to perform”.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981200"/>
            <a:ext cx="1506070" cy="2133600"/>
          </a:xfrm>
          <a:prstGeom prst="rect">
            <a:avLst/>
          </a:prstGeom>
        </p:spPr>
      </p:pic>
      <p:sp>
        <p:nvSpPr>
          <p:cNvPr id="5" name="Right Arrow 4"/>
          <p:cNvSpPr/>
          <p:nvPr/>
        </p:nvSpPr>
        <p:spPr bwMode="auto">
          <a:xfrm>
            <a:off x="5867400" y="37338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89110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Carvalhais</a:t>
            </a:r>
            <a:r>
              <a:rPr lang="en-US" dirty="0" smtClean="0"/>
              <a:t>:  </a:t>
            </a:r>
            <a:br>
              <a:rPr lang="en-US" dirty="0" smtClean="0"/>
            </a:br>
            <a:r>
              <a:rPr lang="en-US" dirty="0" smtClean="0"/>
              <a:t>The Lovelace-Questions</a:t>
            </a:r>
            <a:endParaRPr lang="en-US" dirty="0"/>
          </a:p>
        </p:txBody>
      </p:sp>
      <p:sp>
        <p:nvSpPr>
          <p:cNvPr id="3" name="Content Placeholder 2"/>
          <p:cNvSpPr>
            <a:spLocks noGrp="1"/>
          </p:cNvSpPr>
          <p:nvPr>
            <p:ph idx="1"/>
          </p:nvPr>
        </p:nvSpPr>
        <p:spPr>
          <a:xfrm>
            <a:off x="685800" y="1905000"/>
            <a:ext cx="7886700" cy="4876800"/>
          </a:xfrm>
        </p:spPr>
        <p:txBody>
          <a:bodyPr>
            <a:noAutofit/>
          </a:bodyPr>
          <a:lstStyle/>
          <a:p>
            <a:r>
              <a:rPr lang="en-US" sz="1800" dirty="0" smtClean="0"/>
              <a:t>“It </a:t>
            </a:r>
            <a:r>
              <a:rPr lang="en-US" sz="1800" dirty="0"/>
              <a:t>is not clear whether Lovelace merely intended to point [out] that a computer’s actions are strictly dependent on its input and programmed code — an important remark on itself and especially at the time — or whether these words were intended as an argument denying any possibility for artificial creativity, in a precedent to the ‘intelligence in the past’ argument and Halpern’s </a:t>
            </a:r>
            <a:r>
              <a:rPr lang="en-US" sz="1800" dirty="0" smtClean="0"/>
              <a:t>position.” </a:t>
            </a:r>
            <a:endParaRPr lang="en-US" sz="1800" dirty="0"/>
          </a:p>
          <a:p>
            <a:r>
              <a:rPr lang="en-US" sz="1800" dirty="0"/>
              <a:t>“According to Boden (2004, 16), the first person to publish this argument was Augusta Ada King, Countess of Lovelace, commonly known as Ada Byron or as Lady Lovelace. </a:t>
            </a:r>
            <a:endParaRPr lang="en-US" sz="1800" dirty="0" smtClean="0"/>
          </a:p>
          <a:p>
            <a:r>
              <a:rPr lang="en-US" sz="1800" dirty="0" smtClean="0"/>
              <a:t>“Very often then, the idea that computers can create is regarded as being intrinsically absurd: computers can only do whatever they were programmed to do and in doing so they produce results that are inevitably determinist, therefore they cannot create” (Boden 2004, 16). </a:t>
            </a:r>
          </a:p>
          <a:p>
            <a:r>
              <a:rPr lang="en-US" sz="1800" dirty="0" smtClean="0"/>
              <a:t>“Much in the same way that </a:t>
            </a:r>
            <a:r>
              <a:rPr lang="en-US" sz="1800" dirty="0" err="1" smtClean="0"/>
              <a:t>cartesian</a:t>
            </a:r>
            <a:r>
              <a:rPr lang="en-US" sz="1800" dirty="0" smtClean="0"/>
              <a:t> dualism proposes a split between non-physical mental phenomena and the material body that is ‘animated’ by them, there is a generalized tendency to view machine intelligence or creativity as always being inherited from the human creator.” </a:t>
            </a:r>
          </a:p>
        </p:txBody>
      </p:sp>
    </p:spTree>
    <p:extLst>
      <p:ext uri="{BB962C8B-B14F-4D97-AF65-F5344CB8AC3E}">
        <p14:creationId xmlns:p14="http://schemas.microsoft.com/office/powerpoint/2010/main" val="2325952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Carvalhais</a:t>
            </a:r>
            <a:r>
              <a:rPr lang="en-US" dirty="0" smtClean="0"/>
              <a:t>:  </a:t>
            </a:r>
            <a:br>
              <a:rPr lang="en-US" dirty="0" smtClean="0"/>
            </a:br>
            <a:r>
              <a:rPr lang="en-US" dirty="0" smtClean="0"/>
              <a:t>The Lovelace-Questions</a:t>
            </a:r>
            <a:endParaRPr lang="en-US" dirty="0"/>
          </a:p>
        </p:txBody>
      </p:sp>
      <p:sp>
        <p:nvSpPr>
          <p:cNvPr id="3" name="Content Placeholder 2"/>
          <p:cNvSpPr>
            <a:spLocks noGrp="1"/>
          </p:cNvSpPr>
          <p:nvPr>
            <p:ph idx="1"/>
          </p:nvPr>
        </p:nvSpPr>
        <p:spPr>
          <a:xfrm>
            <a:off x="628650" y="2226469"/>
            <a:ext cx="7886700" cy="3593306"/>
          </a:xfrm>
        </p:spPr>
        <p:txBody>
          <a:bodyPr>
            <a:normAutofit lnSpcReduction="10000"/>
          </a:bodyPr>
          <a:lstStyle/>
          <a:p>
            <a:r>
              <a:rPr lang="en-US" dirty="0" smtClean="0"/>
              <a:t>“The simplicity of the argument, if indeed this is an argument against artificial creativity, </a:t>
            </a:r>
            <a:r>
              <a:rPr lang="en-US" u="sng" dirty="0" smtClean="0"/>
              <a:t>leads Boden to present four distinct questions</a:t>
            </a:r>
            <a:r>
              <a:rPr lang="en-US" dirty="0" smtClean="0"/>
              <a:t>, that are often confused with each other, and to which she calls the ‘Lovelace-questions’, because they address the possibility of artificial creativity and because many people would probably answer them with a dismissive ‘No!’ by using Lady Lovelace’s argument.”</a:t>
            </a:r>
            <a:endParaRPr lang="en-US" dirty="0"/>
          </a:p>
        </p:txBody>
      </p:sp>
    </p:spTree>
    <p:extLst>
      <p:ext uri="{BB962C8B-B14F-4D97-AF65-F5344CB8AC3E}">
        <p14:creationId xmlns:p14="http://schemas.microsoft.com/office/powerpoint/2010/main" val="9298867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Carvalhais</a:t>
            </a:r>
            <a:r>
              <a:rPr lang="en-US" dirty="0" smtClean="0"/>
              <a:t>:  </a:t>
            </a:r>
            <a:br>
              <a:rPr lang="en-US" dirty="0" smtClean="0"/>
            </a:br>
            <a:r>
              <a:rPr lang="en-US" dirty="0" smtClean="0"/>
              <a:t>The Lovelace-Questions</a:t>
            </a:r>
            <a:endParaRPr lang="en-US" dirty="0"/>
          </a:p>
        </p:txBody>
      </p:sp>
      <p:sp>
        <p:nvSpPr>
          <p:cNvPr id="3" name="Content Placeholder 2"/>
          <p:cNvSpPr>
            <a:spLocks noGrp="1"/>
          </p:cNvSpPr>
          <p:nvPr>
            <p:ph idx="1"/>
          </p:nvPr>
        </p:nvSpPr>
        <p:spPr/>
        <p:txBody>
          <a:bodyPr/>
          <a:lstStyle/>
          <a:p>
            <a:r>
              <a:rPr lang="en-US" sz="2400" dirty="0" smtClean="0"/>
              <a:t>The first Lovelace-question is whether computational ideas can help us understand how human creativity is possible. </a:t>
            </a:r>
          </a:p>
          <a:p>
            <a:r>
              <a:rPr lang="en-US" sz="2400" dirty="0" smtClean="0"/>
              <a:t>The second is whether computers (now or in the future) could ever do things which at least appear to be creative. </a:t>
            </a:r>
          </a:p>
          <a:p>
            <a:r>
              <a:rPr lang="en-US" sz="2400" dirty="0" smtClean="0"/>
              <a:t>The third is whether a computer could ever appear to recognize creativity — in poems written by human poets, for instance. </a:t>
            </a:r>
          </a:p>
          <a:p>
            <a:r>
              <a:rPr lang="en-US" sz="2400" dirty="0" smtClean="0"/>
              <a:t>And the fourth is whether computers themselves could ever really be creative (as opposed to merely producing apparently creative performance whose originality is wholly due to the human programmer). </a:t>
            </a:r>
            <a:endParaRPr lang="en-US" sz="2400" dirty="0"/>
          </a:p>
        </p:txBody>
      </p:sp>
    </p:spTree>
    <p:extLst>
      <p:ext uri="{BB962C8B-B14F-4D97-AF65-F5344CB8AC3E}">
        <p14:creationId xmlns:p14="http://schemas.microsoft.com/office/powerpoint/2010/main" val="1300306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Carvalhais</a:t>
            </a:r>
            <a:r>
              <a:rPr lang="en-US" dirty="0" smtClean="0"/>
              <a:t>:  </a:t>
            </a:r>
            <a:br>
              <a:rPr lang="en-US" dirty="0" smtClean="0"/>
            </a:br>
            <a:r>
              <a:rPr lang="en-US" dirty="0" smtClean="0"/>
              <a:t>The Lovelace-Questions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Boden then proceeds to try to answer the four questions. Her answers to the first two questions are positive, for reasons we have also already discussed. </a:t>
            </a:r>
          </a:p>
          <a:p>
            <a:r>
              <a:rPr lang="en-US" dirty="0" smtClean="0"/>
              <a:t>Boden’s answer to the third question is not so simple, as the question implies that in order to appreciate originality one needs at least some of the abilities that are required for creativity itself. </a:t>
            </a:r>
          </a:p>
          <a:p>
            <a:r>
              <a:rPr lang="en-US" dirty="0" smtClean="0"/>
              <a:t>Being creative requires a capacity for critical evaluation so it would seem that question three could only be answered after question four, but considering that the question does not concern “the practicality of computer-criticism, but its possibility in principle”, Boden also replies positively. </a:t>
            </a:r>
            <a:endParaRPr lang="en-US" dirty="0"/>
          </a:p>
        </p:txBody>
      </p:sp>
    </p:spTree>
    <p:extLst>
      <p:ext uri="{BB962C8B-B14F-4D97-AF65-F5344CB8AC3E}">
        <p14:creationId xmlns:p14="http://schemas.microsoft.com/office/powerpoint/2010/main" val="42201613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Carvalhais</a:t>
            </a:r>
            <a:r>
              <a:rPr lang="en-US" dirty="0" smtClean="0"/>
              <a:t>:  David Cope</a:t>
            </a:r>
            <a:endParaRPr lang="en-US" dirty="0"/>
          </a:p>
        </p:txBody>
      </p:sp>
      <p:sp>
        <p:nvSpPr>
          <p:cNvPr id="3" name="Content Placeholder 2"/>
          <p:cNvSpPr>
            <a:spLocks noGrp="1"/>
          </p:cNvSpPr>
          <p:nvPr>
            <p:ph idx="1"/>
          </p:nvPr>
        </p:nvSpPr>
        <p:spPr/>
        <p:txBody>
          <a:bodyPr/>
          <a:lstStyle/>
          <a:p>
            <a:r>
              <a:rPr lang="en-US" dirty="0" smtClean="0"/>
              <a:t>Cope contends that computer programs can indeed create, defending the hypothesis that those who do not believe this may have probably </a:t>
            </a:r>
            <a:r>
              <a:rPr lang="en-US" u="sng" dirty="0" smtClean="0"/>
              <a:t>defined creativity so narrowly</a:t>
            </a:r>
            <a:r>
              <a:rPr lang="en-US" dirty="0" smtClean="0"/>
              <a:t> that eventually even humans could not be said to create (2005, vii-viii).</a:t>
            </a:r>
            <a:endParaRPr lang="en-US" dirty="0"/>
          </a:p>
        </p:txBody>
      </p:sp>
    </p:spTree>
    <p:extLst>
      <p:ext uri="{BB962C8B-B14F-4D97-AF65-F5344CB8AC3E}">
        <p14:creationId xmlns:p14="http://schemas.microsoft.com/office/powerpoint/2010/main" val="32626375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Conclusions</a:t>
            </a:r>
            <a:endParaRPr lang="en-US" dirty="0"/>
          </a:p>
        </p:txBody>
      </p:sp>
      <p:sp>
        <p:nvSpPr>
          <p:cNvPr id="3" name="Subtitle 2"/>
          <p:cNvSpPr>
            <a:spLocks noGrp="1"/>
          </p:cNvSpPr>
          <p:nvPr>
            <p:ph type="subTitle" idx="1"/>
          </p:nvPr>
        </p:nvSpPr>
        <p:spPr>
          <a:xfrm>
            <a:off x="381000" y="3200400"/>
            <a:ext cx="8458200" cy="3657600"/>
          </a:xfrm>
        </p:spPr>
        <p:txBody>
          <a:bodyPr/>
          <a:lstStyle/>
          <a:p>
            <a:pPr algn="l"/>
            <a:r>
              <a:rPr lang="en-US" sz="2400" dirty="0" smtClean="0"/>
              <a:t>Summary</a:t>
            </a:r>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r>
              <a:rPr lang="en-US" sz="2400" dirty="0" smtClean="0"/>
              <a:t>Our </a:t>
            </a:r>
            <a:r>
              <a:rPr lang="en-US" sz="2400" dirty="0" smtClean="0"/>
              <a:t>Pre-Historic Compassion/Aesthetics Legacy Is Informing Our Approach To Social Robotics</a:t>
            </a:r>
          </a:p>
          <a:p>
            <a:pPr marL="457200" indent="-457200" algn="l">
              <a:buFont typeface="Arial" panose="020B0604020202020204" pitchFamily="34" charset="0"/>
              <a:buChar char="•"/>
            </a:pPr>
            <a:r>
              <a:rPr lang="en-US" sz="2400" dirty="0" smtClean="0"/>
              <a:t>We will learn to appreciate social robotic sensitivity, creativity/resourcefulness, and intelligence for its own sake, as different from us but arousing of our own humanity.</a:t>
            </a:r>
            <a:endParaRPr lang="en-US" sz="2400" dirty="0"/>
          </a:p>
        </p:txBody>
      </p:sp>
    </p:spTree>
    <p:extLst>
      <p:ext uri="{BB962C8B-B14F-4D97-AF65-F5344CB8AC3E}">
        <p14:creationId xmlns:p14="http://schemas.microsoft.com/office/powerpoint/2010/main" val="32097250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br>
              <a:rPr lang="en-US" dirty="0" smtClean="0"/>
            </a:br>
            <a:r>
              <a:rPr lang="en-US" sz="3600" dirty="0" smtClean="0"/>
              <a:t>A Theme of Care, Continuity, and Legacy</a:t>
            </a:r>
            <a:endParaRPr lang="en-US" sz="3600" dirty="0"/>
          </a:p>
        </p:txBody>
      </p:sp>
      <p:sp>
        <p:nvSpPr>
          <p:cNvPr id="3" name="Content Placeholder 2"/>
          <p:cNvSpPr>
            <a:spLocks noGrp="1"/>
          </p:cNvSpPr>
          <p:nvPr>
            <p:ph idx="1"/>
          </p:nvPr>
        </p:nvSpPr>
        <p:spPr>
          <a:xfrm>
            <a:off x="685800" y="1600200"/>
            <a:ext cx="8286750" cy="5029200"/>
          </a:xfrm>
        </p:spPr>
        <p:txBody>
          <a:bodyPr/>
          <a:lstStyle/>
          <a:p>
            <a:r>
              <a:rPr lang="en-US" sz="2000" dirty="0" smtClean="0"/>
              <a:t>We embed our values into </a:t>
            </a:r>
            <a:r>
              <a:rPr lang="en-US" sz="2000" dirty="0"/>
              <a:t>our tools and culture</a:t>
            </a:r>
            <a:r>
              <a:rPr lang="en-US" sz="2000" dirty="0" smtClean="0"/>
              <a:t>, including caring and compassion toward others -- and through significant inanimate objects.</a:t>
            </a:r>
          </a:p>
          <a:p>
            <a:pPr lvl="1"/>
            <a:r>
              <a:rPr lang="en-US" sz="1800" dirty="0" smtClean="0"/>
              <a:t>This statement is consistent with the conclusions of archaeology researcher Penny </a:t>
            </a:r>
            <a:r>
              <a:rPr lang="en-US" sz="1800" dirty="0" err="1" smtClean="0"/>
              <a:t>Spikins</a:t>
            </a:r>
            <a:r>
              <a:rPr lang="en-US" sz="1800" dirty="0" smtClean="0"/>
              <a:t>, University of York, England, and also </a:t>
            </a:r>
            <a:r>
              <a:rPr lang="en-US" sz="1800" dirty="0" err="1" smtClean="0"/>
              <a:t>Naho</a:t>
            </a:r>
            <a:r>
              <a:rPr lang="en-US" sz="1800" dirty="0" smtClean="0"/>
              <a:t> Kitano of Japan, who is a social researcher and CEO of the robot company, </a:t>
            </a:r>
            <a:r>
              <a:rPr lang="en-US" sz="1800" dirty="0" err="1" smtClean="0"/>
              <a:t>Hibot</a:t>
            </a:r>
            <a:r>
              <a:rPr lang="en-US" sz="1800" dirty="0" smtClean="0"/>
              <a:t>.</a:t>
            </a:r>
          </a:p>
          <a:p>
            <a:endParaRPr lang="en-US" sz="2000" dirty="0" smtClean="0"/>
          </a:p>
          <a:p>
            <a:endParaRPr lang="en-US" sz="2000" dirty="0" smtClean="0"/>
          </a:p>
          <a:p>
            <a:endParaRPr lang="en-US" sz="2000" dirty="0"/>
          </a:p>
          <a:p>
            <a:endParaRPr lang="en-US" sz="2000" dirty="0" smtClean="0"/>
          </a:p>
          <a:p>
            <a:r>
              <a:rPr lang="en-US" sz="1800" dirty="0" smtClean="0"/>
              <a:t>The sociable </a:t>
            </a:r>
            <a:r>
              <a:rPr lang="en-US" sz="1800" dirty="0" smtClean="0"/>
              <a:t>robotics </a:t>
            </a:r>
            <a:r>
              <a:rPr lang="en-US" sz="1800" dirty="0" smtClean="0"/>
              <a:t>movement can be viewed as an appropriate </a:t>
            </a:r>
            <a:r>
              <a:rPr lang="en-US" sz="1800" dirty="0" smtClean="0"/>
              <a:t>contemporary societal </a:t>
            </a:r>
            <a:r>
              <a:rPr lang="en-US" sz="1800" dirty="0" smtClean="0"/>
              <a:t>extension of the </a:t>
            </a:r>
            <a:r>
              <a:rPr lang="en-US" sz="1800" dirty="0" smtClean="0"/>
              <a:t>evolutionary caring history </a:t>
            </a:r>
            <a:r>
              <a:rPr lang="en-US" sz="1800" dirty="0" smtClean="0"/>
              <a:t>that </a:t>
            </a:r>
            <a:r>
              <a:rPr lang="en-US" sz="1800" dirty="0" smtClean="0"/>
              <a:t>Penny </a:t>
            </a:r>
            <a:r>
              <a:rPr lang="en-US" sz="1800" dirty="0" err="1" smtClean="0"/>
              <a:t>Spikins</a:t>
            </a:r>
            <a:r>
              <a:rPr lang="en-US" sz="1800" dirty="0" smtClean="0"/>
              <a:t>, with evidence, argues took </a:t>
            </a:r>
            <a:r>
              <a:rPr lang="en-US" sz="1800" dirty="0" smtClean="0"/>
              <a:t>place at the bedrock of pre-human life.</a:t>
            </a:r>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124200"/>
            <a:ext cx="1357313" cy="1421606"/>
          </a:xfrm>
          <a:prstGeom prst="rect">
            <a:avLst/>
          </a:prstGeom>
        </p:spPr>
      </p:pic>
      <p:pic>
        <p:nvPicPr>
          <p:cNvPr id="5" name="Picture 2" descr="http://cdn.c.photoshelter.com/img-get/I0000pgl4iSZ3QaU/s/750/750/Usa-rs-165-120-x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257800"/>
            <a:ext cx="1905000" cy="1389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3124200"/>
            <a:ext cx="1524000" cy="1524000"/>
          </a:xfrm>
          <a:prstGeom prst="rect">
            <a:avLst/>
          </a:prstGeom>
        </p:spPr>
      </p:pic>
    </p:spTree>
    <p:extLst>
      <p:ext uri="{BB962C8B-B14F-4D97-AF65-F5344CB8AC3E}">
        <p14:creationId xmlns:p14="http://schemas.microsoft.com/office/powerpoint/2010/main" val="244421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How My Theme Unfolded in My </a:t>
            </a:r>
            <a:r>
              <a:rPr lang="en-US" sz="4000" dirty="0" smtClean="0"/>
              <a:t>Mind</a:t>
            </a:r>
            <a:br>
              <a:rPr lang="en-US" sz="4000" dirty="0" smtClean="0"/>
            </a:br>
            <a:endParaRPr lang="en-US" sz="4000" dirty="0"/>
          </a:p>
        </p:txBody>
      </p:sp>
      <p:sp>
        <p:nvSpPr>
          <p:cNvPr id="3" name="Content Placeholder 2"/>
          <p:cNvSpPr>
            <a:spLocks noGrp="1"/>
          </p:cNvSpPr>
          <p:nvPr>
            <p:ph idx="1"/>
          </p:nvPr>
        </p:nvSpPr>
        <p:spPr>
          <a:xfrm>
            <a:off x="381000" y="1600200"/>
            <a:ext cx="8763000" cy="5181600"/>
          </a:xfrm>
        </p:spPr>
        <p:txBody>
          <a:bodyPr/>
          <a:lstStyle/>
          <a:p>
            <a:pPr marL="0" indent="0">
              <a:buNone/>
            </a:pPr>
            <a:r>
              <a:rPr lang="en-US" sz="2400" dirty="0" smtClean="0"/>
              <a:t>Cumulative areas of focus:</a:t>
            </a:r>
          </a:p>
          <a:p>
            <a:pPr marL="0" indent="0">
              <a:buNone/>
            </a:pPr>
            <a:endParaRPr lang="en-US" sz="800" dirty="0" smtClean="0"/>
          </a:p>
          <a:p>
            <a:pPr marL="457200" indent="-457200">
              <a:buFont typeface="+mj-lt"/>
              <a:buAutoNum type="arabicPeriod"/>
            </a:pPr>
            <a:r>
              <a:rPr lang="en-US" sz="2000" dirty="0" smtClean="0"/>
              <a:t>The attitudes of William Hamilton and Ada Lovelace toward </a:t>
            </a:r>
            <a:r>
              <a:rPr lang="en-US" sz="2000" b="1" dirty="0" smtClean="0"/>
              <a:t>aesthetics</a:t>
            </a:r>
            <a:r>
              <a:rPr lang="en-US" sz="2000" dirty="0" smtClean="0"/>
              <a:t>:</a:t>
            </a:r>
          </a:p>
          <a:p>
            <a:pPr lvl="1"/>
            <a:r>
              <a:rPr lang="en-US" sz="1800" dirty="0" smtClean="0"/>
              <a:t>After I repeatedly read the comments of Hamilton and Lovelace (pioneering Victorian mathematicians), saying that their respective math inventions connected to poetics and aesthetics, </a:t>
            </a:r>
            <a:r>
              <a:rPr lang="en-US" sz="1800" dirty="0" smtClean="0"/>
              <a:t>I intuitively associated </a:t>
            </a:r>
            <a:r>
              <a:rPr lang="en-US" sz="1800" dirty="0" smtClean="0"/>
              <a:t>these </a:t>
            </a:r>
            <a:r>
              <a:rPr lang="en-US" sz="1800" dirty="0" smtClean="0"/>
              <a:t>subjects </a:t>
            </a:r>
            <a:r>
              <a:rPr lang="en-US" sz="1800" dirty="0" smtClean="0"/>
              <a:t>to </a:t>
            </a:r>
            <a:r>
              <a:rPr lang="en-US" sz="1800" dirty="0" smtClean="0"/>
              <a:t>today’s efforts to create sociable robots. These efforts are, perhaps, a </a:t>
            </a:r>
            <a:r>
              <a:rPr lang="en-US" sz="1800" dirty="0" smtClean="0"/>
              <a:t>renewed development </a:t>
            </a:r>
            <a:r>
              <a:rPr lang="en-US" sz="1800" dirty="0" smtClean="0"/>
              <a:t>of </a:t>
            </a:r>
            <a:r>
              <a:rPr lang="en-US" sz="1800" dirty="0" smtClean="0"/>
              <a:t>the interrupted </a:t>
            </a:r>
            <a:r>
              <a:rPr lang="en-US" sz="1800" dirty="0" smtClean="0"/>
              <a:t>concerns of Victorian Era math thinking.</a:t>
            </a:r>
          </a:p>
          <a:p>
            <a:pPr marL="457200" indent="-457200">
              <a:buFont typeface="+mj-lt"/>
              <a:buAutoNum type="arabicPeriod"/>
            </a:pPr>
            <a:r>
              <a:rPr lang="en-US" sz="2000" dirty="0" smtClean="0"/>
              <a:t>Martin Hay and Chiral Quaternion Models – fairness and empathy for your social/financial counterpart’s viewpoint</a:t>
            </a:r>
          </a:p>
          <a:p>
            <a:pPr marL="457200" indent="-457200">
              <a:buFont typeface="+mj-lt"/>
              <a:buAutoNum type="arabicPeriod"/>
            </a:pPr>
            <a:r>
              <a:rPr lang="en-US" sz="2000" dirty="0" smtClean="0"/>
              <a:t>Social Robotics research – search for </a:t>
            </a:r>
            <a:r>
              <a:rPr lang="en-US" sz="2000" b="1" dirty="0" smtClean="0"/>
              <a:t>empathy</a:t>
            </a:r>
            <a:r>
              <a:rPr lang="en-US" sz="2000" dirty="0" smtClean="0"/>
              <a:t> and expressivity (MIT, CMU)</a:t>
            </a:r>
          </a:p>
          <a:p>
            <a:pPr marL="457200" indent="-457200">
              <a:buFont typeface="+mj-lt"/>
              <a:buAutoNum type="arabicPeriod"/>
            </a:pPr>
            <a:r>
              <a:rPr lang="en-US" sz="2000" dirty="0" smtClean="0"/>
              <a:t>Evolutionary Pre-History of </a:t>
            </a:r>
            <a:r>
              <a:rPr lang="en-US" sz="2000" b="1" dirty="0" smtClean="0"/>
              <a:t>compassion</a:t>
            </a:r>
            <a:r>
              <a:rPr lang="en-US" sz="2000" dirty="0" smtClean="0"/>
              <a:t> in </a:t>
            </a:r>
            <a:r>
              <a:rPr lang="en-US" sz="2000" dirty="0" smtClean="0"/>
              <a:t>both our </a:t>
            </a:r>
            <a:r>
              <a:rPr lang="en-US" sz="2000" dirty="0" smtClean="0"/>
              <a:t>very distant and more recent anthropological predecessors</a:t>
            </a:r>
          </a:p>
          <a:p>
            <a:pPr marL="457200" indent="-457200">
              <a:buFont typeface="+mj-lt"/>
              <a:buAutoNum type="arabicPeriod"/>
            </a:pPr>
            <a:r>
              <a:rPr lang="en-US" sz="2000" dirty="0" smtClean="0"/>
              <a:t>Fundamental role of </a:t>
            </a:r>
            <a:r>
              <a:rPr lang="en-US" sz="2000" b="1" dirty="0"/>
              <a:t>p</a:t>
            </a:r>
            <a:r>
              <a:rPr lang="en-US" sz="2000" b="1" dirty="0" smtClean="0"/>
              <a:t>olarity</a:t>
            </a:r>
            <a:r>
              <a:rPr lang="en-US" sz="2000" dirty="0" smtClean="0"/>
              <a:t> and </a:t>
            </a:r>
            <a:r>
              <a:rPr lang="en-US" sz="2000" b="1" dirty="0" smtClean="0"/>
              <a:t>balance</a:t>
            </a:r>
            <a:r>
              <a:rPr lang="en-US" sz="2000" dirty="0" smtClean="0"/>
              <a:t> – Samuel Taylor Coleridge, Goethe, Hamilton, and Piaget – a convergence of understanding of </a:t>
            </a:r>
            <a:r>
              <a:rPr lang="en-US" sz="2000" dirty="0" smtClean="0"/>
              <a:t>poetic </a:t>
            </a:r>
            <a:r>
              <a:rPr lang="en-US" sz="2000" dirty="0" smtClean="0"/>
              <a:t>and scientific mechanisms</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1498422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1135559"/>
            <a:ext cx="7886700" cy="994172"/>
          </a:xfrm>
        </p:spPr>
        <p:txBody>
          <a:bodyPr/>
          <a:lstStyle/>
          <a:p>
            <a:pPr algn="ctr"/>
            <a:r>
              <a:rPr lang="en-US" dirty="0" smtClean="0"/>
              <a:t>The Great Arc </a:t>
            </a:r>
            <a:br>
              <a:rPr lang="en-US" dirty="0" smtClean="0"/>
            </a:br>
            <a:r>
              <a:rPr lang="en-US" sz="4000" dirty="0" smtClean="0"/>
              <a:t>Connecting Two Eras (1843, 2016)</a:t>
            </a:r>
            <a:br>
              <a:rPr lang="en-US" sz="4000" dirty="0" smtClean="0"/>
            </a:br>
            <a:endParaRPr lang="en-US" sz="4000" dirty="0"/>
          </a:p>
        </p:txBody>
      </p:sp>
      <p:sp>
        <p:nvSpPr>
          <p:cNvPr id="3" name="Rounded Rectangle 2"/>
          <p:cNvSpPr/>
          <p:nvPr/>
        </p:nvSpPr>
        <p:spPr>
          <a:xfrm>
            <a:off x="1600200" y="2590800"/>
            <a:ext cx="1447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Victorian-Age</a:t>
            </a:r>
            <a:br>
              <a:rPr lang="en-US" dirty="0" smtClean="0">
                <a:solidFill>
                  <a:srgbClr val="002060"/>
                </a:solidFill>
              </a:rPr>
            </a:br>
            <a:r>
              <a:rPr lang="en-US" dirty="0" smtClean="0">
                <a:solidFill>
                  <a:srgbClr val="002060"/>
                </a:solidFill>
              </a:rPr>
              <a:t>Quaternion Thinking</a:t>
            </a:r>
            <a:br>
              <a:rPr lang="en-US" dirty="0" smtClean="0">
                <a:solidFill>
                  <a:srgbClr val="002060"/>
                </a:solidFill>
              </a:rPr>
            </a:br>
            <a:r>
              <a:rPr lang="en-US" dirty="0" smtClean="0">
                <a:solidFill>
                  <a:srgbClr val="002060"/>
                </a:solidFill>
              </a:rPr>
              <a:t>1840-1900</a:t>
            </a:r>
            <a:endParaRPr lang="en-US" dirty="0">
              <a:solidFill>
                <a:srgbClr val="002060"/>
              </a:solidFill>
            </a:endParaRPr>
          </a:p>
        </p:txBody>
      </p:sp>
      <p:sp>
        <p:nvSpPr>
          <p:cNvPr id="5" name="Rounded Rectangle 4"/>
          <p:cNvSpPr/>
          <p:nvPr/>
        </p:nvSpPr>
        <p:spPr>
          <a:xfrm>
            <a:off x="5857875" y="2724744"/>
            <a:ext cx="1533525" cy="1085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Social Robotics Thinking</a:t>
            </a:r>
            <a:br>
              <a:rPr lang="en-US" dirty="0" smtClean="0">
                <a:solidFill>
                  <a:srgbClr val="002060"/>
                </a:solidFill>
              </a:rPr>
            </a:br>
            <a:r>
              <a:rPr lang="en-US" dirty="0" smtClean="0">
                <a:solidFill>
                  <a:srgbClr val="002060"/>
                </a:solidFill>
              </a:rPr>
              <a:t>1995-2016</a:t>
            </a:r>
            <a:endParaRPr lang="en-US" dirty="0">
              <a:solidFill>
                <a:srgbClr val="002060"/>
              </a:solidFill>
            </a:endParaRPr>
          </a:p>
        </p:txBody>
      </p:sp>
      <p:sp>
        <p:nvSpPr>
          <p:cNvPr id="6" name="Arc 5"/>
          <p:cNvSpPr/>
          <p:nvPr/>
        </p:nvSpPr>
        <p:spPr>
          <a:xfrm rot="276905">
            <a:off x="1967224" y="2150233"/>
            <a:ext cx="5005359" cy="1030930"/>
          </a:xfrm>
          <a:prstGeom prst="arc">
            <a:avLst>
              <a:gd name="adj1" fmla="val 10610283"/>
              <a:gd name="adj2" fmla="val 2137882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8" name="Straight Connector 7"/>
          <p:cNvCxnSpPr>
            <a:stCxn id="5" idx="2"/>
            <a:endCxn id="13" idx="0"/>
          </p:cNvCxnSpPr>
          <p:nvPr/>
        </p:nvCxnSpPr>
        <p:spPr>
          <a:xfrm flipH="1">
            <a:off x="5961076" y="3809999"/>
            <a:ext cx="663562" cy="771525"/>
          </a:xfrm>
          <a:prstGeom prst="line">
            <a:avLst/>
          </a:prstGeom>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762000" y="4724400"/>
            <a:ext cx="1440764" cy="1104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Aesthetics and Polarities</a:t>
            </a:r>
            <a:endParaRPr lang="en-US" dirty="0">
              <a:solidFill>
                <a:srgbClr val="002060"/>
              </a:solidFill>
            </a:endParaRPr>
          </a:p>
        </p:txBody>
      </p:sp>
      <p:sp>
        <p:nvSpPr>
          <p:cNvPr id="12" name="Rounded Rectangle 11"/>
          <p:cNvSpPr/>
          <p:nvPr/>
        </p:nvSpPr>
        <p:spPr>
          <a:xfrm>
            <a:off x="2466752" y="4724400"/>
            <a:ext cx="1876648" cy="11811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3D Space Representation and Navigation</a:t>
            </a:r>
            <a:endParaRPr lang="en-US" dirty="0">
              <a:solidFill>
                <a:srgbClr val="002060"/>
              </a:solidFill>
            </a:endParaRPr>
          </a:p>
        </p:txBody>
      </p:sp>
      <p:cxnSp>
        <p:nvCxnSpPr>
          <p:cNvPr id="14" name="Straight Connector 13"/>
          <p:cNvCxnSpPr>
            <a:stCxn id="3" idx="2"/>
            <a:endCxn id="11" idx="0"/>
          </p:cNvCxnSpPr>
          <p:nvPr/>
        </p:nvCxnSpPr>
        <p:spPr>
          <a:xfrm flipH="1">
            <a:off x="1482382" y="3962400"/>
            <a:ext cx="841718" cy="762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12" idx="0"/>
            <a:endCxn id="3" idx="2"/>
          </p:cNvCxnSpPr>
          <p:nvPr/>
        </p:nvCxnSpPr>
        <p:spPr>
          <a:xfrm flipH="1" flipV="1">
            <a:off x="2324100" y="3962400"/>
            <a:ext cx="1080976" cy="762000"/>
          </a:xfrm>
          <a:prstGeom prst="line">
            <a:avLst/>
          </a:prstGeom>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5105400" y="4581524"/>
            <a:ext cx="1711351" cy="18954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Aesthetics, Creativity, </a:t>
            </a:r>
          </a:p>
          <a:p>
            <a:pPr algn="ctr"/>
            <a:r>
              <a:rPr lang="en-US" dirty="0" smtClean="0">
                <a:solidFill>
                  <a:srgbClr val="002060"/>
                </a:solidFill>
              </a:rPr>
              <a:t>Compassion,</a:t>
            </a:r>
            <a:r>
              <a:rPr lang="en-US" dirty="0">
                <a:solidFill>
                  <a:srgbClr val="002060"/>
                </a:solidFill>
              </a:rPr>
              <a:t> Empathy</a:t>
            </a:r>
          </a:p>
          <a:p>
            <a:pPr algn="ctr"/>
            <a:r>
              <a:rPr lang="en-US" dirty="0" smtClean="0">
                <a:solidFill>
                  <a:srgbClr val="002060"/>
                </a:solidFill>
              </a:rPr>
              <a:t> Expressive-ness</a:t>
            </a:r>
            <a:endParaRPr lang="en-US" dirty="0">
              <a:solidFill>
                <a:srgbClr val="002060"/>
              </a:solidFill>
            </a:endParaRPr>
          </a:p>
        </p:txBody>
      </p:sp>
      <p:cxnSp>
        <p:nvCxnSpPr>
          <p:cNvPr id="25" name="Straight Connector 24"/>
          <p:cNvCxnSpPr>
            <a:stCxn id="29" idx="1"/>
            <a:endCxn id="13" idx="3"/>
          </p:cNvCxnSpPr>
          <p:nvPr/>
        </p:nvCxnSpPr>
        <p:spPr>
          <a:xfrm flipH="1">
            <a:off x="6816751" y="4819650"/>
            <a:ext cx="498449" cy="709612"/>
          </a:xfrm>
          <a:prstGeom prst="line">
            <a:avLst/>
          </a:prstGeom>
        </p:spPr>
        <p:style>
          <a:lnRef idx="3">
            <a:schemeClr val="dk1"/>
          </a:lnRef>
          <a:fillRef idx="0">
            <a:schemeClr val="dk1"/>
          </a:fillRef>
          <a:effectRef idx="2">
            <a:schemeClr val="dk1"/>
          </a:effectRef>
          <a:fontRef idx="minor">
            <a:schemeClr val="tx1"/>
          </a:fontRef>
        </p:style>
      </p:cxnSp>
      <p:sp>
        <p:nvSpPr>
          <p:cNvPr id="29" name="Rounded Rectangle 28"/>
          <p:cNvSpPr/>
          <p:nvPr/>
        </p:nvSpPr>
        <p:spPr>
          <a:xfrm>
            <a:off x="7315200" y="4267200"/>
            <a:ext cx="1447142" cy="1104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Spatial Social Intelligence</a:t>
            </a:r>
            <a:endParaRPr lang="en-US" dirty="0">
              <a:solidFill>
                <a:srgbClr val="002060"/>
              </a:solidFill>
            </a:endParaRPr>
          </a:p>
        </p:txBody>
      </p:sp>
      <p:sp>
        <p:nvSpPr>
          <p:cNvPr id="39" name="Rounded Rectangle 38"/>
          <p:cNvSpPr/>
          <p:nvPr/>
        </p:nvSpPr>
        <p:spPr>
          <a:xfrm>
            <a:off x="7315200" y="5562600"/>
            <a:ext cx="1447142" cy="1104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Music </a:t>
            </a:r>
            <a:r>
              <a:rPr lang="en-US" dirty="0" smtClean="0">
                <a:solidFill>
                  <a:srgbClr val="002060"/>
                </a:solidFill>
              </a:rPr>
              <a:t>Cognition</a:t>
            </a:r>
            <a:endParaRPr lang="en-US" dirty="0">
              <a:solidFill>
                <a:srgbClr val="002060"/>
              </a:solidFill>
            </a:endParaRPr>
          </a:p>
        </p:txBody>
      </p:sp>
      <p:cxnSp>
        <p:nvCxnSpPr>
          <p:cNvPr id="41" name="Straight Connector 40"/>
          <p:cNvCxnSpPr>
            <a:stCxn id="39" idx="1"/>
            <a:endCxn id="13" idx="3"/>
          </p:cNvCxnSpPr>
          <p:nvPr/>
        </p:nvCxnSpPr>
        <p:spPr>
          <a:xfrm flipH="1" flipV="1">
            <a:off x="6816751" y="5529262"/>
            <a:ext cx="498449" cy="58578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890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179643</TotalTime>
  <Words>6879</Words>
  <Application>Microsoft Office PowerPoint</Application>
  <PresentationFormat>On-screen Show (4:3)</PresentationFormat>
  <Paragraphs>628</Paragraphs>
  <Slides>79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Times New Roman</vt:lpstr>
      <vt:lpstr>Wingdings</vt:lpstr>
      <vt:lpstr>Presentation</vt:lpstr>
      <vt:lpstr>Quaternions, Part 2 </vt:lpstr>
      <vt:lpstr>“Sociable Robots” Cynthia Breazeal with Kismet</vt:lpstr>
      <vt:lpstr>Seeing the World as Processes, Not Things: Commonalities Between Coleridge (1815) and Kauffman (2014)</vt:lpstr>
      <vt:lpstr>Preliminary Comments –  New Publishing Collaborators: Hassen Fourati, Martin Hay, Terry Marks-Tarlow </vt:lpstr>
      <vt:lpstr>What We Published Together </vt:lpstr>
      <vt:lpstr>Contents</vt:lpstr>
      <vt:lpstr>Overview </vt:lpstr>
      <vt:lpstr>How My Theme Unfolded in My Mind </vt:lpstr>
      <vt:lpstr>The Great Arc  Connecting Two Eras (1843, 2016) </vt:lpstr>
      <vt:lpstr>Definition of Compassion</vt:lpstr>
      <vt:lpstr>Klitzner’s “Compassion Question”</vt:lpstr>
      <vt:lpstr>Quaternions, Polarities, Emotions </vt:lpstr>
      <vt:lpstr>Victorian Mathematics and Poetry </vt:lpstr>
      <vt:lpstr> Goethe: Archetypes and Polarities </vt:lpstr>
      <vt:lpstr>Coleridge and Hamilton </vt:lpstr>
      <vt:lpstr>Art Imitates Nature (or Human Environment)</vt:lpstr>
      <vt:lpstr>Coleridge on Nature, Poetry, and Polarity </vt:lpstr>
      <vt:lpstr> Coleridge on Nature, Poetry, and Polarity </vt:lpstr>
      <vt:lpstr>Coleridge on Polarities and Life (as summarized by Seth Watson’s introduction to The Theory of Life)</vt:lpstr>
      <vt:lpstr>Polarities and Balances Coleridge and Poetry</vt:lpstr>
      <vt:lpstr>Polarities and Balances Marks-Tarlow and Psychological Development</vt:lpstr>
      <vt:lpstr>Robot Videos from MIT and Jibo, Inc. Interactive Social Robots</vt:lpstr>
      <vt:lpstr>Cynthia Breazeal </vt:lpstr>
      <vt:lpstr>Cynthia Breazeal –From Video Interview with Wall St. Journal (Geoffrey Fowler)</vt:lpstr>
      <vt:lpstr>Short Review of Quaternions, Part 1 (June 2015) </vt:lpstr>
      <vt:lpstr>History Overview – Quaternions vs Vectors </vt:lpstr>
      <vt:lpstr>PowerPoint Presentation</vt:lpstr>
      <vt:lpstr>Quaternion Applications</vt:lpstr>
      <vt:lpstr>Brief Description of a Quaternion </vt:lpstr>
      <vt:lpstr>Extended Math Neighborhood</vt:lpstr>
      <vt:lpstr>Research Notes on Imaginary Number  Process Models Since 1980</vt:lpstr>
      <vt:lpstr>Research Notes on Imaginary Number  Process Models Since 1980 (Lou Kauffman)</vt:lpstr>
      <vt:lpstr>Penny Spikins: Connection of Compassion  to Aesthetics</vt:lpstr>
      <vt:lpstr>Social Communication and Aesthetic Power Penny Spikins on Neanderthal Use of Aesthetics in Aiding Migration</vt:lpstr>
      <vt:lpstr>Aesthetics and Evolutionary Neurobiology –  C. U. Smith</vt:lpstr>
      <vt:lpstr>Compassion, Aesthetics, and Polarities Penny Spikins, Martin Hay  </vt:lpstr>
      <vt:lpstr>What We Can Learn From Evolutionary Archaeology: Caring, Compassion, Aesthetics, and Creativity</vt:lpstr>
      <vt:lpstr>Penny Spikins: Compassion Predates Intelligence in Early Humans</vt:lpstr>
      <vt:lpstr>Penny Spikins:   Evolutionary History of Compassion</vt:lpstr>
      <vt:lpstr>Penny Spikins:  Caring for the Sick and Disabled  (Sunday Times, London)</vt:lpstr>
      <vt:lpstr>Integrated Timeline for  Technology, Compassion , Aesthetics</vt:lpstr>
      <vt:lpstr>Ancient Examples from the Timeline (Cultural Objects and Images)</vt:lpstr>
      <vt:lpstr>Victorian Example from the Timeline</vt:lpstr>
      <vt:lpstr>Contemporary Examples from the Timeline Maddox, Mochi, Tofu, Aida </vt:lpstr>
      <vt:lpstr>Connection of Compassion Concepts to Unitary Quaternions and to Social Robotics</vt:lpstr>
      <vt:lpstr>Compassion and Quaternion Mathematics</vt:lpstr>
      <vt:lpstr>Compassionate Mathematics -- A Social Insight by Martin Hay</vt:lpstr>
      <vt:lpstr>Martin Hay: Social Exchange, Antisymmetric Relationships, Money, and Entanglement</vt:lpstr>
      <vt:lpstr>An Identity-Development / ”Entanglement” Insight by Terry Marks-Tarlow</vt:lpstr>
      <vt:lpstr>Tetrahedral Methane Explaining Chiral Tetrahedral Quaternions</vt:lpstr>
      <vt:lpstr>Dual Tetrahedra in a Cube Two Red Rods from the Center of a Tetrahedron Come Forward to the Diagonal Corners of the Front Face, and Two More Go To the Back Diagonal Corners;  and Green Rods Come from the Second Tetrahedron Center, Two Forward and Two Back</vt:lpstr>
      <vt:lpstr>Coding of the Quaternion Cube  Based on the Elements (Ligands) of Two Chiral Tetrahedrons</vt:lpstr>
      <vt:lpstr>Martin Hay:  Unitary Quaternion Coding – Quaternions and Life</vt:lpstr>
      <vt:lpstr>Martin Hay:  Unitary Quaternion Coding – Enzyme Analogy</vt:lpstr>
      <vt:lpstr>Martin Hay: Unitary Quaternion Coding – Four Ordered Polarities</vt:lpstr>
      <vt:lpstr>Polarities and Balances Convergence of Hay, Kauffman, Spencer-Brown, Coleridge</vt:lpstr>
      <vt:lpstr>Ada Lovelace  Aesthetics and Computers</vt:lpstr>
      <vt:lpstr>Difference Engine: Design:  1834-1871 Implementation:  1991 </vt:lpstr>
      <vt:lpstr>Computer Era Comparisons  (1830s, 1940s)</vt:lpstr>
      <vt:lpstr>Ada Lovelace, Poetical Science, and Computer Programming</vt:lpstr>
      <vt:lpstr>Ada Lovelace Music and Non-Quantity Computation</vt:lpstr>
      <vt:lpstr>Social Robotics and Artificial Intelligence </vt:lpstr>
      <vt:lpstr>Key Researchers Connecting  Pre-History, The Victorian Age, and Social Robotics Ada Lovelace, Margaret Boden, Peggy Spikins, Cynthia Breazeal,  Reid Simmons, Naho Kitano</vt:lpstr>
      <vt:lpstr>Emotional and Moral Themes</vt:lpstr>
      <vt:lpstr>Social Robotics Terminology </vt:lpstr>
      <vt:lpstr>Quaternions and Expressive Interactive Movements in Social Robotics</vt:lpstr>
      <vt:lpstr>Cynthia Breazeal – Jibo, Inc. </vt:lpstr>
      <vt:lpstr>Reid Simmons/CMU Social Robot Project</vt:lpstr>
      <vt:lpstr>Human Wearable Coaching Robots </vt:lpstr>
      <vt:lpstr>Naho Kitano and Shinto-Influenced Japanese Perceptions of Robots</vt:lpstr>
      <vt:lpstr>“Artificial” Intelligence is a Part of Reality and We Are Connected To It</vt:lpstr>
      <vt:lpstr>José Carvalhais:  AI &amp; Artificial Creativity </vt:lpstr>
      <vt:lpstr>Carvalhais:   The Lovelace-Questions</vt:lpstr>
      <vt:lpstr>Carvalhais:   The Lovelace-Questions</vt:lpstr>
      <vt:lpstr>Carvalhais:   The Lovelace-Questions</vt:lpstr>
      <vt:lpstr>Carvalhais:   The Lovelace-Questions</vt:lpstr>
      <vt:lpstr>Carvalhais:  David Cope</vt:lpstr>
      <vt:lpstr>Conclusions</vt:lpstr>
      <vt:lpstr>Conclusion: A Theme of Care, Continuity, and Legacy</vt:lpstr>
    </vt:vector>
  </TitlesOfParts>
  <Company>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Herb Kiltzmer</cp:lastModifiedBy>
  <cp:revision>839</cp:revision>
  <cp:lastPrinted>2016-03-28T13:40:27Z</cp:lastPrinted>
  <dcterms:created xsi:type="dcterms:W3CDTF">2015-03-11T01:10:00Z</dcterms:created>
  <dcterms:modified xsi:type="dcterms:W3CDTF">2016-04-15T04:10:05Z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