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5" r:id="rId3"/>
    <p:sldId id="282" r:id="rId4"/>
    <p:sldId id="278" r:id="rId5"/>
    <p:sldId id="258" r:id="rId6"/>
    <p:sldId id="264" r:id="rId7"/>
    <p:sldId id="259" r:id="rId8"/>
    <p:sldId id="272" r:id="rId9"/>
    <p:sldId id="271" r:id="rId10"/>
    <p:sldId id="273" r:id="rId11"/>
    <p:sldId id="260" r:id="rId12"/>
    <p:sldId id="280" r:id="rId13"/>
    <p:sldId id="281" r:id="rId14"/>
    <p:sldId id="261" r:id="rId15"/>
    <p:sldId id="262" r:id="rId16"/>
    <p:sldId id="277" r:id="rId17"/>
    <p:sldId id="279" r:id="rId18"/>
    <p:sldId id="285" r:id="rId19"/>
    <p:sldId id="283" r:id="rId20"/>
    <p:sldId id="286" r:id="rId21"/>
    <p:sldId id="269" r:id="rId22"/>
    <p:sldId id="276" r:id="rId23"/>
    <p:sldId id="284" r:id="rId24"/>
    <p:sldId id="27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90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8031B-51FC-4CF3-A872-F872998DDA52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CF69D-FDF0-4895-A105-DD0A12C72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CB2B6F-51FD-4CE0-B971-49E8BC34980B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B9998-53EC-4942-B5DA-6697E46A5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B9998-53EC-4942-B5DA-6697E46A520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E8AE-CB2F-4BBA-8218-2E4B4F9AD4DB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6B9B-02D3-4191-B773-D96022AB1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E8AE-CB2F-4BBA-8218-2E4B4F9AD4DB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6B9B-02D3-4191-B773-D96022AB1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E8AE-CB2F-4BBA-8218-2E4B4F9AD4DB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6B9B-02D3-4191-B773-D96022AB1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E8AE-CB2F-4BBA-8218-2E4B4F9AD4DB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6B9B-02D3-4191-B773-D96022AB1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E8AE-CB2F-4BBA-8218-2E4B4F9AD4DB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6B9B-02D3-4191-B773-D96022AB1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E8AE-CB2F-4BBA-8218-2E4B4F9AD4DB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6B9B-02D3-4191-B773-D96022AB1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E8AE-CB2F-4BBA-8218-2E4B4F9AD4DB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6B9B-02D3-4191-B773-D96022AB1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E8AE-CB2F-4BBA-8218-2E4B4F9AD4DB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6B9B-02D3-4191-B773-D96022AB1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E8AE-CB2F-4BBA-8218-2E4B4F9AD4DB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6B9B-02D3-4191-B773-D96022AB1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E8AE-CB2F-4BBA-8218-2E4B4F9AD4DB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6B9B-02D3-4191-B773-D96022AB1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E8AE-CB2F-4BBA-8218-2E4B4F9AD4DB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6B9B-02D3-4191-B773-D96022AB1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7E8AE-CB2F-4BBA-8218-2E4B4F9AD4DB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16B9B-02D3-4191-B773-D96022AB1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Self-Knowledge and Its Influences On Other Knowledge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Herbert Klitzner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May 16, 2013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and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p. 68-69</a:t>
            </a:r>
          </a:p>
          <a:p>
            <a:pPr>
              <a:buNone/>
            </a:pPr>
            <a:r>
              <a:rPr lang="en-US" dirty="0"/>
              <a:t>Brain as </a:t>
            </a:r>
            <a:r>
              <a:rPr lang="en-US" b="1" dirty="0" err="1"/>
              <a:t>Mapper</a:t>
            </a:r>
            <a:endParaRPr lang="en-US" dirty="0"/>
          </a:p>
          <a:p>
            <a:r>
              <a:rPr lang="en-US" dirty="0"/>
              <a:t>“The Brain is a born cartographer…”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…the cartography began with the </a:t>
            </a:r>
            <a:r>
              <a:rPr lang="en-US" b="1" dirty="0"/>
              <a:t>mapping of the body</a:t>
            </a:r>
            <a:r>
              <a:rPr lang="en-US" dirty="0"/>
              <a:t> in which the brain sits</a:t>
            </a:r>
            <a:r>
              <a:rPr lang="en-US" dirty="0" smtClean="0"/>
              <a:t>.”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b="1" dirty="0"/>
              <a:t>“Throughout this book, I use the terms </a:t>
            </a:r>
            <a:r>
              <a:rPr lang="en-US" b="1" i="1" dirty="0"/>
              <a:t>image, map, </a:t>
            </a:r>
            <a:r>
              <a:rPr lang="en-US" b="1" dirty="0"/>
              <a:t>and</a:t>
            </a:r>
            <a:r>
              <a:rPr lang="en-US" b="1" i="1" dirty="0"/>
              <a:t> neural pattern </a:t>
            </a:r>
            <a:r>
              <a:rPr lang="en-US" b="1" dirty="0"/>
              <a:t>almost interchangeably</a:t>
            </a:r>
            <a:r>
              <a:rPr lang="en-US" b="1" dirty="0" smtClean="0"/>
              <a:t>.”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Anticipation (As-If-Body) Space –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copy of an action space, but not committed to follow-through -- furnishes readiness to act, as an </a:t>
            </a:r>
            <a:r>
              <a:rPr lang="en-US" i="1" dirty="0" smtClean="0"/>
              <a:t>anticipation space</a:t>
            </a:r>
            <a:r>
              <a:rPr lang="en-US" dirty="0" smtClean="0"/>
              <a:t>, but can be turned off – it cues up the anticipated response to execute for the situation. (p. 108-109, </a:t>
            </a:r>
            <a:r>
              <a:rPr lang="en-US" i="1" dirty="0" smtClean="0"/>
              <a:t>Mapping Body States and Simulating Body States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Triad Structure for Elementary Knowledge Elements (Image Level)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OBJECT (Entity) – IMPACT – BODY STATE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External object image (from sensory tools);</a:t>
            </a:r>
            <a:br>
              <a:rPr lang="en-US" dirty="0" smtClean="0"/>
            </a:br>
            <a:r>
              <a:rPr lang="en-US" dirty="0" smtClean="0"/>
              <a:t>image stored in Cortex.</a:t>
            </a:r>
          </a:p>
          <a:p>
            <a:r>
              <a:rPr lang="en-US" dirty="0" smtClean="0"/>
              <a:t>Internal body status image. </a:t>
            </a:r>
          </a:p>
          <a:p>
            <a:r>
              <a:rPr lang="en-US" dirty="0" smtClean="0"/>
              <a:t>Impact of object on body, stored as an image.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Nature of Memory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Rather than making a record of an entity’s structure, the brain actually </a:t>
            </a:r>
            <a:r>
              <a:rPr lang="en-US" b="1" i="1" dirty="0" smtClean="0"/>
              <a:t>records the multiple consequences of the organism’s interactions with the entity.</a:t>
            </a:r>
          </a:p>
          <a:p>
            <a:r>
              <a:rPr lang="en-US" i="1" dirty="0" smtClean="0"/>
              <a:t>What we memorize of our encounter with a given object</a:t>
            </a:r>
            <a:r>
              <a:rPr lang="en-US" dirty="0" smtClean="0"/>
              <a:t> is not just its visual structure as mapped in optical images of the retina. </a:t>
            </a:r>
          </a:p>
          <a:p>
            <a:r>
              <a:rPr lang="en-US" dirty="0" smtClean="0"/>
              <a:t>The following are also needed – what is the body doing and what is happening to it – in other words, the </a:t>
            </a:r>
            <a:r>
              <a:rPr lang="en-US" dirty="0" err="1" smtClean="0"/>
              <a:t>sensorimotor</a:t>
            </a:r>
            <a:r>
              <a:rPr lang="en-US" dirty="0" smtClean="0"/>
              <a:t> patterns for: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Sensorimotor</a:t>
            </a:r>
            <a:r>
              <a:rPr lang="en-US" sz="3600" dirty="0" smtClean="0"/>
              <a:t> Patterns Associated With --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Eye and Neck, Whole-body movements</a:t>
            </a:r>
          </a:p>
          <a:p>
            <a:r>
              <a:rPr lang="en-US" dirty="0" smtClean="0"/>
              <a:t>Touching and manipulating</a:t>
            </a:r>
          </a:p>
          <a:p>
            <a:r>
              <a:rPr lang="en-US" dirty="0" smtClean="0"/>
              <a:t>Previously acquired memories pertinent to the object</a:t>
            </a:r>
          </a:p>
          <a:p>
            <a:r>
              <a:rPr lang="en-US" dirty="0" smtClean="0"/>
              <a:t>Triggering of Emotions and Feelings relative to the object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Brain Access of Elementary</a:t>
            </a:r>
            <a:br>
              <a:rPr lang="en-US" dirty="0" smtClean="0"/>
            </a:br>
            <a:r>
              <a:rPr lang="en-US" dirty="0" smtClean="0"/>
              <a:t>Internal and External Information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The Cortex cannot access current body state information directly (autonomic/internal functions – </a:t>
            </a:r>
            <a:r>
              <a:rPr lang="en-US" dirty="0" err="1" smtClean="0"/>
              <a:t>somatosensory</a:t>
            </a:r>
            <a:r>
              <a:rPr lang="en-US" dirty="0" smtClean="0"/>
              <a:t>, </a:t>
            </a:r>
            <a:r>
              <a:rPr lang="en-US" dirty="0" err="1" smtClean="0"/>
              <a:t>proprioceptive</a:t>
            </a:r>
            <a:r>
              <a:rPr lang="en-US" dirty="0" smtClean="0"/>
              <a:t>), </a:t>
            </a:r>
            <a:r>
              <a:rPr lang="en-US" b="1" dirty="0" smtClean="0"/>
              <a:t>but the Brain Stem can do this</a:t>
            </a:r>
            <a:r>
              <a:rPr lang="en-US" dirty="0" smtClean="0"/>
              <a:t>. This information can be described as a simple log of body actions and settings for various muscles and organs.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Information type:  LOG.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Brain Stem cannot access the complex image data on external stimuli, containing structural information of the object; </a:t>
            </a:r>
            <a:r>
              <a:rPr lang="en-US" b="1" dirty="0" smtClean="0"/>
              <a:t>but the Cortex can do this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Information Type:  STRUCTURE.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EACH SUB-ORGAN IS INITIALLY IGNORANT OF THE INFORMATION GENERATED BY THE OTHER, because of the location and format of the information in the brain.</a:t>
            </a:r>
          </a:p>
          <a:p>
            <a:r>
              <a:rPr lang="en-US" dirty="0" smtClean="0"/>
              <a:t>But the Thalamus can access each from its source and generate or assemble the Triad Set of Images, and blend their results.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Thalamus is the Mediator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534400" cy="61722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/>
              <a:t>p. 265-267</a:t>
            </a:r>
          </a:p>
          <a:p>
            <a:pPr>
              <a:buNone/>
            </a:pPr>
            <a:r>
              <a:rPr lang="en-US" b="1" dirty="0"/>
              <a:t>Interdependency</a:t>
            </a:r>
            <a:r>
              <a:rPr lang="en-US" dirty="0"/>
              <a:t> of Cortex and Brain Stem via Mediation of the </a:t>
            </a:r>
            <a:r>
              <a:rPr lang="en-US" dirty="0" smtClean="0"/>
              <a:t>Thalamus:</a:t>
            </a:r>
          </a:p>
          <a:p>
            <a:endParaRPr lang="en-US" dirty="0"/>
          </a:p>
          <a:p>
            <a:r>
              <a:rPr lang="en-US" dirty="0"/>
              <a:t>“Because of its mastery in the </a:t>
            </a:r>
            <a:r>
              <a:rPr lang="en-US" b="1" dirty="0"/>
              <a:t>role of life regulator</a:t>
            </a:r>
            <a:r>
              <a:rPr lang="en-US" dirty="0"/>
              <a:t>, the brain has long been the recipient and the local processor of the information needed </a:t>
            </a:r>
            <a:r>
              <a:rPr lang="en-US" b="1" dirty="0"/>
              <a:t>to represent the body and control its life.” 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“…the brain stem also developed the machinery required for elementary mind processes</a:t>
            </a:r>
            <a:r>
              <a:rPr lang="en-US" dirty="0" smtClean="0"/>
              <a:t>.”  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On the other hand, the greater complexity of the cerebral cortex has enabled detailed image-making, expanded memory capacity, imagination, reasoning, and eventually language.”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b="1" dirty="0"/>
              <a:t>“Objects exist as images only in the cerebral cortex and cannot be fully imaged in the brain stem.”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“…</a:t>
            </a:r>
            <a:r>
              <a:rPr lang="en-US" b="1" dirty="0"/>
              <a:t>the thalamus is best described as the marriage broker of the oddest couple</a:t>
            </a:r>
            <a:r>
              <a:rPr lang="en-US" b="1" dirty="0" smtClean="0"/>
              <a:t>.” </a:t>
            </a:r>
            <a:r>
              <a:rPr lang="en-US" dirty="0" smtClean="0"/>
              <a:t>[Note: Nicholas Schiff, Director of the Laboratory for Cognition and </a:t>
            </a:r>
            <a:r>
              <a:rPr lang="en-US" dirty="0" err="1" smtClean="0"/>
              <a:t>Neuromodulation</a:t>
            </a:r>
            <a:r>
              <a:rPr lang="en-US" dirty="0" smtClean="0"/>
              <a:t> at Weill Cornell College of Medicine, stimulates the thalamus of patients who have been unconscious for long periods of time to awaken </a:t>
            </a:r>
            <a:r>
              <a:rPr lang="en-US" smtClean="0"/>
              <a:t>successfully.]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Mental Rotation Task – 4 Kids</a:t>
            </a:r>
            <a:br>
              <a:rPr lang="en-US" dirty="0" smtClean="0"/>
            </a:br>
            <a:r>
              <a:rPr lang="en-US" sz="2200" dirty="0" smtClean="0"/>
              <a:t>Ask Subject, “What Does Kid C See”</a:t>
            </a:r>
            <a:br>
              <a:rPr lang="en-US" sz="2200" dirty="0" smtClean="0"/>
            </a:br>
            <a:r>
              <a:rPr lang="en-US" sz="2200" dirty="0" smtClean="0"/>
              <a:t>(Who Is Left, Center, and Right?)</a:t>
            </a:r>
            <a:endParaRPr lang="en-US" sz="2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7891" y="1600200"/>
            <a:ext cx="470821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Mental Rotation and the 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Research on Mental Rotation and the Location of Self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(Child Development – Teachers’ College, early 1970s)</a:t>
            </a:r>
          </a:p>
          <a:p>
            <a:r>
              <a:rPr lang="en-US" sz="1800" dirty="0"/>
              <a:t>Described to me by the professor supervising the research, during a conversation around </a:t>
            </a:r>
            <a:r>
              <a:rPr lang="en-US" sz="1800" dirty="0" smtClean="0"/>
              <a:t>1973. Here is my reconstruction of it from memory. I have been unable to locate the research paper at this point, though I have tried.</a:t>
            </a:r>
          </a:p>
          <a:p>
            <a:r>
              <a:rPr lang="en-US" sz="1800" dirty="0" smtClean="0"/>
              <a:t>The study examined short-term memory constraints at a specific age, 8, and the ability of children to perform a mental rotation of a specific  social configuration – 4 kids seated around a square table – the task was to report what was the structure of what was seen by the kid to the right of the subject.</a:t>
            </a:r>
          </a:p>
          <a:p>
            <a:r>
              <a:rPr lang="en-US" sz="1800" dirty="0" smtClean="0"/>
              <a:t>Computational modeling (Juan Pasqual-Leone) predicted that kids of this age should have sufficient STM (short-term memory) to do the mental rotation task </a:t>
            </a:r>
            <a:br>
              <a:rPr lang="en-US" sz="1800" dirty="0" smtClean="0"/>
            </a:br>
            <a:r>
              <a:rPr lang="en-US" sz="1800" dirty="0" smtClean="0"/>
              <a:t>(3 slots, one for each object mentally rotated and placed).</a:t>
            </a:r>
          </a:p>
          <a:p>
            <a:r>
              <a:rPr lang="en-US" sz="1800" dirty="0" smtClean="0"/>
              <a:t>In the experiment, the subjects failed. The researchers reasoned and basically concluded that the kids failed because they were obliged internally to use one of their 3 slots of short-term memory to track their own actual position, not just the position of themselves seen by the kid to their right.  The researchers concluded that there was a Self-Integrity information need that </a:t>
            </a:r>
            <a:r>
              <a:rPr lang="en-US" sz="1800" dirty="0" err="1" smtClean="0"/>
              <a:t>overrided</a:t>
            </a:r>
            <a:r>
              <a:rPr lang="en-US" sz="1800" dirty="0" smtClean="0"/>
              <a:t> the given task.</a:t>
            </a:r>
          </a:p>
          <a:p>
            <a:r>
              <a:rPr lang="en-US" sz="1800" dirty="0" smtClean="0"/>
              <a:t>This recollection demonstrates that researchers 40 years ago were active in studying the effects of self-knowledge on the application of developmental cognitive abilities, in this case mental rotation and short-term memory.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4572000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Levels of </a:t>
            </a:r>
            <a:r>
              <a:rPr lang="en-US" u="sng" dirty="0" smtClean="0"/>
              <a:t>Self</a:t>
            </a:r>
            <a:br>
              <a:rPr lang="en-US" u="sng" dirty="0" smtClean="0"/>
            </a:br>
            <a:r>
              <a:rPr lang="en-US" u="sng" dirty="0" smtClean="0"/>
              <a:t>Augmented by Personal Science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Scientific </a:t>
            </a:r>
            <a:r>
              <a:rPr lang="en-US" dirty="0" smtClean="0"/>
              <a:t>Knowledge </a:t>
            </a:r>
            <a:r>
              <a:rPr lang="en-US" dirty="0" smtClean="0"/>
              <a:t>of </a:t>
            </a:r>
            <a:r>
              <a:rPr lang="en-US" dirty="0" smtClean="0"/>
              <a:t>Self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Autobiographical Self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Core Self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Proto-Self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/>
              <a:t>Personal Science -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 </a:t>
            </a:r>
            <a:r>
              <a:rPr lang="en-US" dirty="0" smtClean="0"/>
              <a:t>I was a PC Market </a:t>
            </a:r>
            <a:r>
              <a:rPr lang="en-US" b="1" dirty="0" smtClean="0"/>
              <a:t>Forecaster</a:t>
            </a:r>
            <a:r>
              <a:rPr lang="en-US" dirty="0" smtClean="0"/>
              <a:t> from 1980-1985</a:t>
            </a:r>
            <a:r>
              <a:rPr lang="en-US" dirty="0" smtClean="0"/>
              <a:t>. My forecasts were accurate:</a:t>
            </a:r>
          </a:p>
          <a:p>
            <a:pPr lvl="1"/>
            <a:r>
              <a:rPr lang="en-US" dirty="0" smtClean="0"/>
              <a:t>Fast-accelerating sales volumes and falling prices</a:t>
            </a:r>
          </a:p>
          <a:p>
            <a:pPr lvl="1"/>
            <a:r>
              <a:rPr lang="en-US" dirty="0" smtClean="0"/>
              <a:t>Rapidly increasing performance – speed, capacity, complexity, ease of use</a:t>
            </a:r>
          </a:p>
          <a:p>
            <a:pPr lvl="1"/>
            <a:r>
              <a:rPr lang="en-US" dirty="0" smtClean="0"/>
              <a:t>Broad participation in the market by the various sectors of society (consumer, small business, major enterprise, education)</a:t>
            </a:r>
          </a:p>
          <a:p>
            <a:pPr lvl="1"/>
            <a:r>
              <a:rPr lang="en-US" dirty="0" smtClean="0"/>
              <a:t>Serious uses of the software</a:t>
            </a:r>
          </a:p>
          <a:p>
            <a:pPr lvl="1"/>
            <a:r>
              <a:rPr lang="en-US" dirty="0" smtClean="0"/>
              <a:t>Primacy of word processing applications for most users.</a:t>
            </a:r>
          </a:p>
          <a:p>
            <a:r>
              <a:rPr lang="en-US" b="1" dirty="0" smtClean="0"/>
              <a:t>My Long-Range Observation</a:t>
            </a:r>
            <a:r>
              <a:rPr lang="en-US" dirty="0" smtClean="0"/>
              <a:t> (1982) -- The personal computer (and other personal technology to come) was slowly </a:t>
            </a:r>
            <a:r>
              <a:rPr lang="en-US" b="1" dirty="0" smtClean="0"/>
              <a:t>becoming a mirror for the user,</a:t>
            </a:r>
            <a:r>
              <a:rPr lang="en-US" dirty="0" smtClean="0"/>
              <a:t> reflecting and sometimes analyzing aspects of his/her processes and attributes – in health, writing, perception, goals and paths, consumer intents and history, etc.</a:t>
            </a:r>
          </a:p>
          <a:p>
            <a:pPr lvl="1"/>
            <a:endParaRPr lang="en-US" i="1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4572000"/>
          </a:xfrm>
        </p:spPr>
        <p:txBody>
          <a:bodyPr>
            <a:normAutofit/>
          </a:bodyPr>
          <a:lstStyle/>
          <a:p>
            <a:r>
              <a:rPr lang="en-US" u="sng" dirty="0" smtClean="0"/>
              <a:t>Self-Knowledge Benchmarks</a:t>
            </a:r>
            <a:br>
              <a:rPr lang="en-US" u="sng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Know Thyself – Socrates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Unconscious and the Conscious -- Freud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Science --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Personal attributes means much more than genetic information.</a:t>
            </a:r>
          </a:p>
          <a:p>
            <a:r>
              <a:rPr lang="en-US" dirty="0" smtClean="0"/>
              <a:t>There is more to genes than medical uses.</a:t>
            </a:r>
          </a:p>
          <a:p>
            <a:pPr lvl="1"/>
            <a:r>
              <a:rPr lang="en-US" dirty="0" smtClean="0"/>
              <a:t>Craig Venter’s own genome was sequenced circa 2000 as part of the Human Genome Project.</a:t>
            </a:r>
          </a:p>
          <a:p>
            <a:pPr lvl="1"/>
            <a:r>
              <a:rPr lang="en-US" dirty="0" smtClean="0"/>
              <a:t>“The  Gene” for Risk &amp; Entrepreneurship was not present.</a:t>
            </a:r>
          </a:p>
          <a:p>
            <a:pPr lvl="1"/>
            <a:r>
              <a:rPr lang="en-US" dirty="0" smtClean="0"/>
              <a:t>But the Gene for Curiosity and Exploration was present.</a:t>
            </a:r>
          </a:p>
          <a:p>
            <a:pPr lvl="1"/>
            <a:r>
              <a:rPr lang="en-US" dirty="0" smtClean="0"/>
              <a:t>This gave Craig another way of looking at himself.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Personal Science </a:t>
            </a:r>
            <a:br>
              <a:rPr lang="en-US" sz="2800" dirty="0" smtClean="0"/>
            </a:br>
            <a:r>
              <a:rPr lang="en-US" sz="2400" dirty="0" smtClean="0"/>
              <a:t> (System and Market Tools </a:t>
            </a:r>
            <a:r>
              <a:rPr lang="en-US" sz="2400" dirty="0" smtClean="0"/>
              <a:t>and a </a:t>
            </a:r>
            <a:r>
              <a:rPr lang="en-US" sz="2400" dirty="0" smtClean="0"/>
              <a:t>Scientific </a:t>
            </a:r>
            <a:r>
              <a:rPr lang="en-US" sz="2400" dirty="0" smtClean="0"/>
              <a:t>View of Self)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534400" cy="5867400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DNA </a:t>
            </a:r>
            <a:r>
              <a:rPr lang="en-US" dirty="0" smtClean="0"/>
              <a:t>/Affordable Personal Genome – Know Thy Genes?</a:t>
            </a:r>
          </a:p>
          <a:p>
            <a:r>
              <a:rPr lang="en-US" dirty="0" smtClean="0"/>
              <a:t>What Is a </a:t>
            </a:r>
            <a:r>
              <a:rPr lang="en-US" u="sng" dirty="0" smtClean="0"/>
              <a:t>support system </a:t>
            </a:r>
            <a:r>
              <a:rPr lang="en-US" dirty="0" smtClean="0"/>
              <a:t>for Personal Science?</a:t>
            </a:r>
          </a:p>
          <a:p>
            <a:pPr lvl="1"/>
            <a:r>
              <a:rPr lang="en-US" b="1" dirty="0" smtClean="0"/>
              <a:t>Researching</a:t>
            </a:r>
            <a:r>
              <a:rPr lang="en-US" dirty="0" smtClean="0"/>
              <a:t>:  Investigating</a:t>
            </a:r>
            <a:r>
              <a:rPr lang="en-US" dirty="0" smtClean="0"/>
              <a:t>, </a:t>
            </a:r>
            <a:r>
              <a:rPr lang="en-US" dirty="0" smtClean="0"/>
              <a:t>probing hypotheses and relationships in the data; integrating findings between areas.</a:t>
            </a:r>
          </a:p>
          <a:p>
            <a:pPr lvl="1"/>
            <a:r>
              <a:rPr lang="en-US" b="1" dirty="0" smtClean="0"/>
              <a:t>Defining</a:t>
            </a:r>
            <a:r>
              <a:rPr lang="en-US" dirty="0" smtClean="0"/>
              <a:t> </a:t>
            </a:r>
            <a:r>
              <a:rPr lang="en-US" b="1" dirty="0" smtClean="0"/>
              <a:t>needs</a:t>
            </a:r>
            <a:r>
              <a:rPr lang="en-US" dirty="0" smtClean="0"/>
              <a:t>: Market-oriented </a:t>
            </a:r>
            <a:r>
              <a:rPr lang="en-US" dirty="0" smtClean="0"/>
              <a:t>needs/opportunities </a:t>
            </a:r>
            <a:r>
              <a:rPr lang="en-US" dirty="0" smtClean="0"/>
              <a:t>based on this </a:t>
            </a:r>
            <a:r>
              <a:rPr lang="en-US" dirty="0" smtClean="0"/>
              <a:t>investigation.</a:t>
            </a:r>
            <a:endParaRPr lang="en-US" dirty="0" smtClean="0"/>
          </a:p>
          <a:p>
            <a:pPr lvl="1"/>
            <a:r>
              <a:rPr lang="en-US" b="1" dirty="0" smtClean="0"/>
              <a:t>Acquiring</a:t>
            </a:r>
            <a:r>
              <a:rPr lang="en-US" dirty="0" smtClean="0"/>
              <a:t> </a:t>
            </a:r>
            <a:r>
              <a:rPr lang="en-US" dirty="0" smtClean="0"/>
              <a:t> and testing needed </a:t>
            </a:r>
            <a:r>
              <a:rPr lang="en-US" dirty="0" smtClean="0"/>
              <a:t>goods and </a:t>
            </a:r>
            <a:r>
              <a:rPr lang="en-US" dirty="0" smtClean="0"/>
              <a:t>services.</a:t>
            </a:r>
            <a:endParaRPr lang="en-US" dirty="0" smtClean="0"/>
          </a:p>
          <a:p>
            <a:pPr lvl="2"/>
            <a:r>
              <a:rPr lang="en-US" u="sng" dirty="0" smtClean="0"/>
              <a:t>Internet Market Platform </a:t>
            </a:r>
            <a:r>
              <a:rPr lang="en-US" dirty="0" smtClean="0"/>
              <a:t>model to seek out tailored goods and services, such as in medicine and education, recreation and social development, parenting and retirement.</a:t>
            </a:r>
          </a:p>
          <a:p>
            <a:r>
              <a:rPr lang="en-US" dirty="0" smtClean="0"/>
              <a:t>How will this support system affect</a:t>
            </a:r>
            <a:r>
              <a:rPr lang="en-US" u="sng" dirty="0" smtClean="0"/>
              <a:t> </a:t>
            </a:r>
            <a:r>
              <a:rPr lang="en-US" u="sng" dirty="0" smtClean="0"/>
              <a:t>self-image, self-knowledge, </a:t>
            </a:r>
            <a:r>
              <a:rPr lang="en-US" u="sng" dirty="0" smtClean="0"/>
              <a:t>and other knowledge</a:t>
            </a:r>
            <a:r>
              <a:rPr lang="en-US" dirty="0" smtClean="0"/>
              <a:t>? </a:t>
            </a:r>
            <a:endParaRPr lang="en-US" dirty="0" smtClean="0"/>
          </a:p>
          <a:p>
            <a:pPr lvl="1"/>
            <a:r>
              <a:rPr lang="en-US" dirty="0" smtClean="0"/>
              <a:t>We don’t know for sure, but there is great potential. </a:t>
            </a:r>
          </a:p>
          <a:p>
            <a:pPr lvl="1"/>
            <a:r>
              <a:rPr lang="en-US" dirty="0" smtClean="0"/>
              <a:t>I predict that this system will develop rapidly in scope once it is offered, and become as widely used as email and word processing.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Personal Science Workstation </a:t>
            </a:r>
            <a:r>
              <a:rPr lang="en-US" sz="3600" dirty="0" smtClean="0"/>
              <a:t>Conceptual Components</a:t>
            </a:r>
            <a:endParaRPr lang="en-US" sz="36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3917" y="1334684"/>
            <a:ext cx="7083283" cy="537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Implications for</a:t>
            </a:r>
            <a:br>
              <a:rPr lang="en-US" dirty="0" smtClean="0"/>
            </a:br>
            <a:r>
              <a:rPr lang="en-US" dirty="0" smtClean="0"/>
              <a:t>Researchers, Agents, Guardians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686800" cy="4144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Research Collectives </a:t>
            </a:r>
          </a:p>
          <a:p>
            <a:pPr lvl="1"/>
            <a:r>
              <a:rPr lang="en-US" dirty="0" smtClean="0"/>
              <a:t>Sergei </a:t>
            </a:r>
            <a:r>
              <a:rPr lang="en-US" dirty="0" err="1" smtClean="0"/>
              <a:t>Brin</a:t>
            </a:r>
            <a:r>
              <a:rPr lang="en-US" dirty="0" smtClean="0"/>
              <a:t> example -- $7 million grant, 7000 subjects – Parkinson’s Disease</a:t>
            </a:r>
          </a:p>
          <a:p>
            <a:r>
              <a:rPr lang="en-US" dirty="0" smtClean="0"/>
              <a:t>Agents to assist finding potential sellers</a:t>
            </a:r>
          </a:p>
          <a:p>
            <a:pPr lvl="1"/>
            <a:r>
              <a:rPr lang="en-US" dirty="0" smtClean="0"/>
              <a:t>Fast-growing job potential (retrain allied field)</a:t>
            </a:r>
          </a:p>
          <a:p>
            <a:r>
              <a:rPr lang="en-US" dirty="0" smtClean="0"/>
              <a:t>Guardian relationships (for children, elderly parents)</a:t>
            </a:r>
          </a:p>
          <a:p>
            <a:pPr lvl="1"/>
            <a:r>
              <a:rPr lang="en-US" dirty="0" smtClean="0"/>
              <a:t>Social dimension of self-knowledge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Some Early Signs </a:t>
            </a:r>
            <a:r>
              <a:rPr lang="en-US" dirty="0" smtClean="0"/>
              <a:t>-- Emerging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Ingredients of  Personal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4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Bill Buxton (Microsoft) -- Three-Mirror Model for the Designer of General User Skills and Senses (1986</a:t>
            </a:r>
            <a:r>
              <a:rPr lang="en-US" dirty="0" smtClean="0"/>
              <a:t>) – Product design should be a mirror of the user</a:t>
            </a:r>
            <a:endParaRPr lang="en-US" dirty="0" smtClean="0"/>
          </a:p>
          <a:p>
            <a:r>
              <a:rPr lang="en-US" dirty="0" smtClean="0"/>
              <a:t>Pew  </a:t>
            </a:r>
            <a:r>
              <a:rPr lang="en-US" dirty="0" smtClean="0"/>
              <a:t>Charitable Trust – “More Using Electronics To Track Their Health” (Rise of Personal  Technology Health Databases) (2013)</a:t>
            </a:r>
          </a:p>
          <a:p>
            <a:r>
              <a:rPr lang="en-US" dirty="0" smtClean="0"/>
              <a:t>23andME.com – DNA capture and peer discussion (</a:t>
            </a:r>
            <a:r>
              <a:rPr lang="en-US" dirty="0" smtClean="0"/>
              <a:t>2005)</a:t>
            </a:r>
            <a:endParaRPr lang="en-US" dirty="0" smtClean="0"/>
          </a:p>
          <a:p>
            <a:r>
              <a:rPr lang="en-US" dirty="0" smtClean="0"/>
              <a:t>Doc </a:t>
            </a:r>
            <a:r>
              <a:rPr lang="en-US" dirty="0" err="1" smtClean="0"/>
              <a:t>Searl</a:t>
            </a:r>
            <a:r>
              <a:rPr lang="en-US" dirty="0" smtClean="0"/>
              <a:t> –  Wall St Journal - “The Consumer Is a God” – “</a:t>
            </a:r>
            <a:r>
              <a:rPr lang="en-US" dirty="0" err="1" smtClean="0"/>
              <a:t>IntentCast</a:t>
            </a:r>
            <a:r>
              <a:rPr lang="en-US" dirty="0" smtClean="0"/>
              <a:t>” broadcasting of purchase needs on an Internet Platform (2012)</a:t>
            </a:r>
          </a:p>
          <a:p>
            <a:r>
              <a:rPr lang="en-US" dirty="0" smtClean="0"/>
              <a:t>IBM A</a:t>
            </a:r>
            <a:r>
              <a:rPr lang="en-US" dirty="0" smtClean="0"/>
              <a:t>d:  “Welcome To the Era of the Chief Executive Customer” -- Their Analytic </a:t>
            </a:r>
            <a:r>
              <a:rPr lang="en-US" dirty="0" smtClean="0"/>
              <a:t>Marketing Technology </a:t>
            </a:r>
            <a:r>
              <a:rPr lang="en-US" dirty="0" smtClean="0"/>
              <a:t>Treats People as Unique </a:t>
            </a:r>
            <a:r>
              <a:rPr lang="en-US" dirty="0" smtClean="0"/>
              <a:t>Individuals, Not Market Segments (2013</a:t>
            </a:r>
            <a:r>
              <a:rPr lang="en-US" dirty="0" smtClean="0"/>
              <a:t>) </a:t>
            </a:r>
          </a:p>
          <a:p>
            <a:r>
              <a:rPr lang="en-US" dirty="0" smtClean="0"/>
              <a:t>IBM, etc:  The Customer’s Information-Access Tools are functionally as powerful, in terms of available knowledge, as the Supplier’s. This is information parity – about the supplier, customer, and content.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Writers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These writers urge dealing with yourself and your life in a realistic way rather than a self-deluding, heroic, or romanticized way: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Voltaire (</a:t>
            </a:r>
            <a:r>
              <a:rPr lang="en-US" dirty="0" err="1" smtClean="0"/>
              <a:t>Candide</a:t>
            </a:r>
            <a:r>
              <a:rPr lang="en-US" dirty="0" smtClean="0"/>
              <a:t>)</a:t>
            </a:r>
          </a:p>
          <a:p>
            <a:r>
              <a:rPr lang="en-US" dirty="0" smtClean="0"/>
              <a:t>Byron Katie (The Work)</a:t>
            </a:r>
          </a:p>
          <a:p>
            <a:r>
              <a:rPr lang="en-US" dirty="0" smtClean="0"/>
              <a:t>George Bernard Shaw (Arms and the Man/Chocolate Soldier)</a:t>
            </a:r>
          </a:p>
          <a:p>
            <a:r>
              <a:rPr lang="en-US" dirty="0" smtClean="0"/>
              <a:t>L. Frank Baum (The Wizard of Oz)</a:t>
            </a:r>
          </a:p>
          <a:p>
            <a:r>
              <a:rPr lang="en-US" dirty="0" err="1" smtClean="0"/>
              <a:t>Rumi</a:t>
            </a:r>
            <a:r>
              <a:rPr lang="en-US" dirty="0" smtClean="0"/>
              <a:t> (Caravan poem)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Sections of My Talk –</a:t>
            </a:r>
            <a:br>
              <a:rPr lang="en-US" dirty="0" smtClean="0"/>
            </a:b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DAMASIO and Elemental Knowledge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Most of the Talk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i="1" dirty="0" smtClean="0"/>
          </a:p>
          <a:p>
            <a:r>
              <a:rPr lang="en-US" dirty="0" smtClean="0"/>
              <a:t>Locating the Self </a:t>
            </a:r>
            <a:r>
              <a:rPr lang="en-US" dirty="0" smtClean="0"/>
              <a:t>in a </a:t>
            </a:r>
            <a:r>
              <a:rPr lang="en-US" dirty="0" smtClean="0"/>
              <a:t>Social </a:t>
            </a:r>
            <a:r>
              <a:rPr lang="en-US" dirty="0" smtClean="0"/>
              <a:t>Mental </a:t>
            </a:r>
            <a:r>
              <a:rPr lang="en-US" dirty="0" smtClean="0"/>
              <a:t>Rotation Task </a:t>
            </a:r>
            <a:r>
              <a:rPr lang="en-US" dirty="0" smtClean="0"/>
              <a:t>in a </a:t>
            </a:r>
            <a:r>
              <a:rPr lang="en-US" dirty="0" smtClean="0"/>
              <a:t>Child Development Study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PERSONAL SCIENCE – Speculations on an </a:t>
            </a:r>
            <a:r>
              <a:rPr lang="en-US" dirty="0" smtClean="0"/>
              <a:t>emerging </a:t>
            </a:r>
            <a:r>
              <a:rPr lang="en-US" b="1" dirty="0" smtClean="0"/>
              <a:t>Science </a:t>
            </a:r>
            <a:r>
              <a:rPr lang="en-US" b="1" dirty="0" smtClean="0"/>
              <a:t>of </a:t>
            </a:r>
            <a:r>
              <a:rPr lang="en-US" b="1" dirty="0" smtClean="0"/>
              <a:t>the </a:t>
            </a:r>
            <a:r>
              <a:rPr lang="en-US" b="1" dirty="0" smtClean="0"/>
              <a:t>Self, </a:t>
            </a:r>
            <a:r>
              <a:rPr lang="en-US" dirty="0" smtClean="0"/>
              <a:t>performed by </a:t>
            </a:r>
            <a:r>
              <a:rPr lang="en-US" dirty="0" smtClean="0"/>
              <a:t>the </a:t>
            </a:r>
            <a:r>
              <a:rPr lang="en-US" dirty="0" smtClean="0"/>
              <a:t>Self, </a:t>
            </a:r>
            <a:r>
              <a:rPr lang="en-US" dirty="0" smtClean="0"/>
              <a:t>using </a:t>
            </a:r>
            <a:r>
              <a:rPr lang="en-US" dirty="0" smtClean="0"/>
              <a:t>an Ecological </a:t>
            </a:r>
            <a:r>
              <a:rPr lang="en-US" dirty="0" smtClean="0"/>
              <a:t>Individual </a:t>
            </a:r>
            <a:r>
              <a:rPr lang="en-US" dirty="0" smtClean="0"/>
              <a:t>Differences Approach, </a:t>
            </a:r>
            <a:r>
              <a:rPr lang="en-US" dirty="0" smtClean="0"/>
              <a:t>and  Market Implications (“</a:t>
            </a:r>
            <a:r>
              <a:rPr lang="en-US" i="1" dirty="0" smtClean="0"/>
              <a:t>Know Thyself” </a:t>
            </a:r>
            <a:r>
              <a:rPr lang="en-US" i="1" dirty="0" smtClean="0"/>
              <a:t>plus “</a:t>
            </a:r>
            <a:r>
              <a:rPr lang="en-US" i="1" dirty="0" smtClean="0"/>
              <a:t>consumer apps</a:t>
            </a:r>
            <a:r>
              <a:rPr lang="en-US" i="1" dirty="0" smtClean="0"/>
              <a:t>”) .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Antonio </a:t>
            </a:r>
            <a:r>
              <a:rPr lang="en-US" dirty="0" err="1" smtClean="0"/>
              <a:t>Damasio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Summary of Section / Keywords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Introduction -- Self and </a:t>
            </a:r>
            <a:r>
              <a:rPr lang="en-US" b="1" dirty="0" smtClean="0"/>
              <a:t>Consciousness</a:t>
            </a:r>
          </a:p>
          <a:p>
            <a:r>
              <a:rPr lang="en-US" dirty="0" smtClean="0"/>
              <a:t>Three </a:t>
            </a:r>
            <a:r>
              <a:rPr lang="en-US" b="1" dirty="0" smtClean="0"/>
              <a:t>Stages</a:t>
            </a:r>
            <a:r>
              <a:rPr lang="en-US" dirty="0" smtClean="0"/>
              <a:t> of </a:t>
            </a:r>
            <a:r>
              <a:rPr lang="en-US" dirty="0" smtClean="0"/>
              <a:t>Self (analogous to reptile, mammalian, and human brain)</a:t>
            </a:r>
            <a:endParaRPr lang="en-US" dirty="0" smtClean="0"/>
          </a:p>
          <a:p>
            <a:r>
              <a:rPr lang="en-US" dirty="0" smtClean="0"/>
              <a:t>Triad Structure for </a:t>
            </a:r>
            <a:r>
              <a:rPr lang="en-US" b="1" dirty="0" smtClean="0"/>
              <a:t>Elementary Knowledge </a:t>
            </a:r>
            <a:r>
              <a:rPr lang="en-US" dirty="0" smtClean="0"/>
              <a:t>Elements (Image Level)</a:t>
            </a:r>
          </a:p>
          <a:p>
            <a:r>
              <a:rPr lang="en-US" dirty="0" smtClean="0"/>
              <a:t>Brain Access of Elementary Internal and External Information  (Roles of the </a:t>
            </a:r>
            <a:r>
              <a:rPr lang="en-US" b="1" dirty="0" smtClean="0"/>
              <a:t>Cortex and Brain Stem</a:t>
            </a:r>
            <a:r>
              <a:rPr lang="en-US" dirty="0" smtClean="0"/>
              <a:t>)</a:t>
            </a:r>
          </a:p>
          <a:p>
            <a:r>
              <a:rPr lang="en-US" b="1" dirty="0" smtClean="0"/>
              <a:t>Thalamus is the Mediator  </a:t>
            </a:r>
            <a:r>
              <a:rPr lang="en-US" dirty="0" smtClean="0"/>
              <a:t>between the Cortex (external object information)  and the Brain Stem (internal status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Stages of Self (</a:t>
            </a:r>
            <a:r>
              <a:rPr lang="en-US" dirty="0" err="1" smtClean="0"/>
              <a:t>Damasio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sz="3100" i="1" dirty="0" smtClean="0"/>
              <a:t>(Refers To Stages of Processing)</a:t>
            </a:r>
            <a:br>
              <a:rPr lang="en-US" sz="3100" i="1" dirty="0" smtClean="0"/>
            </a:br>
            <a:endParaRPr lang="en-US" sz="31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Proto-Self</a:t>
            </a:r>
          </a:p>
          <a:p>
            <a:endParaRPr lang="en-US" dirty="0"/>
          </a:p>
          <a:p>
            <a:r>
              <a:rPr lang="en-US" dirty="0" smtClean="0"/>
              <a:t>Core Self</a:t>
            </a:r>
            <a:br>
              <a:rPr lang="en-US" dirty="0" smtClean="0"/>
            </a:br>
            <a:r>
              <a:rPr lang="en-US" dirty="0" smtClean="0"/>
              <a:t>(Consciousness requires a protagonist)</a:t>
            </a:r>
          </a:p>
          <a:p>
            <a:endParaRPr lang="en-US" dirty="0"/>
          </a:p>
          <a:p>
            <a:r>
              <a:rPr lang="en-US" dirty="0" smtClean="0"/>
              <a:t>Autobiographical Self</a:t>
            </a:r>
            <a:br>
              <a:rPr lang="en-US" dirty="0" smtClean="0"/>
            </a:br>
            <a:r>
              <a:rPr lang="en-US" dirty="0" smtClean="0"/>
              <a:t>(not fully a part of </a:t>
            </a:r>
            <a:r>
              <a:rPr lang="en-US" dirty="0" err="1" smtClean="0"/>
              <a:t>Damasio’s</a:t>
            </a:r>
            <a:r>
              <a:rPr lang="en-US" dirty="0" smtClean="0"/>
              <a:t> research)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Introduction – Self and Consciousness (</a:t>
            </a:r>
            <a:r>
              <a:rPr lang="en-US" dirty="0" err="1" smtClean="0"/>
              <a:t>Damasio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New book (2012) – </a:t>
            </a:r>
            <a:r>
              <a:rPr lang="en-US" i="1" dirty="0" smtClean="0"/>
              <a:t>Self Comes To Mind:  Constructing the Conscious Brain</a:t>
            </a:r>
          </a:p>
          <a:p>
            <a:pPr lvl="1"/>
            <a:r>
              <a:rPr lang="en-US" i="1" dirty="0" smtClean="0"/>
              <a:t>Constructed by theorists</a:t>
            </a:r>
          </a:p>
          <a:p>
            <a:pPr lvl="1"/>
            <a:r>
              <a:rPr lang="en-US" i="1" dirty="0" smtClean="0"/>
              <a:t>Constructed functionally/biologically like layers in a 3-D printer output process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Core Self – A Self, serving as a protagonist, is required to add to the </a:t>
            </a:r>
            <a:r>
              <a:rPr lang="en-US" dirty="0" smtClean="0"/>
              <a:t>lower </a:t>
            </a:r>
            <a:r>
              <a:rPr lang="en-US" dirty="0" smtClean="0"/>
              <a:t>mind, as a constituent, to achieve consciousness.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Proto-Self – Is a lower stage of processing. It uses mind processes built on images of internal states, including transient instantiations and non-conscious awareness of these.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mtClean="0"/>
              <a:t>These </a:t>
            </a:r>
            <a:r>
              <a:rPr lang="en-US" dirty="0" smtClean="0"/>
              <a:t>brain stem images are necessarily non-external-sensory because of their simplicity of form and content and limited access to the </a:t>
            </a:r>
            <a:r>
              <a:rPr lang="en-US" smtClean="0"/>
              <a:t>world</a:t>
            </a:r>
            <a:r>
              <a:rPr lang="en-US" smtClean="0"/>
              <a:t>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p. 167-169</a:t>
            </a:r>
          </a:p>
          <a:p>
            <a:pPr>
              <a:buNone/>
            </a:pPr>
            <a:r>
              <a:rPr lang="en-US" dirty="0"/>
              <a:t>Delivering </a:t>
            </a:r>
            <a:r>
              <a:rPr lang="en-US" b="1" dirty="0"/>
              <a:t>Knowledge</a:t>
            </a:r>
            <a:r>
              <a:rPr lang="en-US" dirty="0"/>
              <a:t> to the </a:t>
            </a:r>
            <a:r>
              <a:rPr lang="en-US" dirty="0" smtClean="0"/>
              <a:t>Mind</a:t>
            </a:r>
          </a:p>
          <a:p>
            <a:endParaRPr lang="en-US" dirty="0"/>
          </a:p>
          <a:p>
            <a:r>
              <a:rPr lang="en-US" b="1" dirty="0"/>
              <a:t>“The self-as-object can also operate as self-as-knower</a:t>
            </a:r>
            <a:r>
              <a:rPr lang="en-US" b="1" dirty="0" smtClean="0"/>
              <a:t>.”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This resonates with the architecture of a general computer system – that a program and data can be held in the same memory storage. Thus, the program can modify itself.</a:t>
            </a:r>
            <a:endParaRPr lang="en-US" b="1" dirty="0" smtClean="0"/>
          </a:p>
          <a:p>
            <a:endParaRPr lang="en-US" dirty="0"/>
          </a:p>
          <a:p>
            <a:pPr>
              <a:buNone/>
            </a:pPr>
            <a:r>
              <a:rPr lang="en-US" dirty="0"/>
              <a:t>p. 168</a:t>
            </a:r>
          </a:p>
          <a:p>
            <a:pPr>
              <a:buNone/>
            </a:pPr>
            <a:r>
              <a:rPr lang="en-US" dirty="0"/>
              <a:t>Consciousness Depends on </a:t>
            </a:r>
            <a:r>
              <a:rPr lang="en-US" b="1" dirty="0" smtClean="0"/>
              <a:t>Self</a:t>
            </a:r>
          </a:p>
          <a:p>
            <a:endParaRPr lang="en-US" dirty="0"/>
          </a:p>
          <a:p>
            <a:r>
              <a:rPr lang="en-US" dirty="0"/>
              <a:t>“…the term </a:t>
            </a:r>
            <a:r>
              <a:rPr lang="en-US" i="1" dirty="0"/>
              <a:t>consciousness</a:t>
            </a:r>
            <a:r>
              <a:rPr lang="en-US" dirty="0"/>
              <a:t> does </a:t>
            </a:r>
            <a:r>
              <a:rPr lang="en-US" i="1" dirty="0"/>
              <a:t>not</a:t>
            </a:r>
            <a:r>
              <a:rPr lang="en-US" dirty="0"/>
              <a:t> refer simply to a plain mind process, </a:t>
            </a:r>
            <a:r>
              <a:rPr lang="en-US" b="1" dirty="0"/>
              <a:t>without the self feature</a:t>
            </a:r>
            <a:r>
              <a:rPr lang="en-US" dirty="0"/>
              <a:t>.”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Conscious Minds and 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p. 198-203</a:t>
            </a:r>
          </a:p>
          <a:p>
            <a:pPr>
              <a:buNone/>
            </a:pPr>
            <a:r>
              <a:rPr lang="en-US" dirty="0"/>
              <a:t>Triads of </a:t>
            </a:r>
            <a:r>
              <a:rPr lang="en-US" b="1" dirty="0"/>
              <a:t>Knowledge</a:t>
            </a:r>
            <a:r>
              <a:rPr lang="en-US" dirty="0"/>
              <a:t> Elements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“Conscious minds arise from establishing a </a:t>
            </a:r>
            <a:r>
              <a:rPr lang="en-US" b="1" i="1" dirty="0"/>
              <a:t>relationship</a:t>
            </a:r>
            <a:r>
              <a:rPr lang="en-US" b="1" dirty="0"/>
              <a:t> between an </a:t>
            </a:r>
            <a:r>
              <a:rPr lang="en-US" b="1" i="1" dirty="0"/>
              <a:t>organism</a:t>
            </a:r>
            <a:r>
              <a:rPr lang="en-US" b="1" dirty="0"/>
              <a:t> and the </a:t>
            </a:r>
            <a:r>
              <a:rPr lang="en-US" b="1" i="1" dirty="0"/>
              <a:t>object-to-be-known.”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27099</TotalTime>
  <Words>1185</Words>
  <Application>Microsoft Office PowerPoint</Application>
  <PresentationFormat>On-screen Show (4:3)</PresentationFormat>
  <Paragraphs>142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Self-Knowledge and Its Influences On Other Knowledge </vt:lpstr>
      <vt:lpstr>Self-Knowledge Benchmarks  Know Thyself – Socrates  The Unconscious and the Conscious -- Freud</vt:lpstr>
      <vt:lpstr>Further Writers</vt:lpstr>
      <vt:lpstr>Sections of My Talk – </vt:lpstr>
      <vt:lpstr>Antonio Damasio Summary of Section / Keywords</vt:lpstr>
      <vt:lpstr>Three Stages of Self (Damasio) (Refers To Stages of Processing) </vt:lpstr>
      <vt:lpstr>Introduction – Self and Consciousness (Damasio) </vt:lpstr>
      <vt:lpstr>Knowing</vt:lpstr>
      <vt:lpstr>Conscious Minds and Knowledge</vt:lpstr>
      <vt:lpstr>Mapping and Image</vt:lpstr>
      <vt:lpstr>Triad Structure for Elementary Knowledge Elements (Image Level)</vt:lpstr>
      <vt:lpstr>The Nature of Memory Records</vt:lpstr>
      <vt:lpstr>Sensorimotor Patterns Associated With --</vt:lpstr>
      <vt:lpstr>Brain Access of Elementary Internal and External Information  </vt:lpstr>
      <vt:lpstr>Thalamus is the Mediator</vt:lpstr>
      <vt:lpstr>Mental Rotation Task – 4 Kids Ask Subject, “What Does Kid C See” (Who Is Left, Center, and Right?)</vt:lpstr>
      <vt:lpstr>Mental Rotation and the Self</vt:lpstr>
      <vt:lpstr>Levels of Self Augmented by Personal Science  Scientific Knowledge of Self  Autobiographical Self  Core Self  Proto-Self</vt:lpstr>
      <vt:lpstr>Personal Science - Background</vt:lpstr>
      <vt:lpstr>Personal Science -- Concept</vt:lpstr>
      <vt:lpstr>Personal Science   (System and Market Tools and a Scientific View of Self)</vt:lpstr>
      <vt:lpstr>Personal Science Workstation Conceptual Components</vt:lpstr>
      <vt:lpstr>Implications for Researchers, Agents, Guardians</vt:lpstr>
      <vt:lpstr>Some Early Signs -- Emerging Ingredients of  Personal Science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Self-Knowledge and How It Influences Other Knowledge </dc:title>
  <dc:creator>Herb Klitzner</dc:creator>
  <cp:lastModifiedBy>Herb Klitzner</cp:lastModifiedBy>
  <cp:revision>1439</cp:revision>
  <dcterms:created xsi:type="dcterms:W3CDTF">2013-02-03T01:07:18Z</dcterms:created>
  <dcterms:modified xsi:type="dcterms:W3CDTF">2013-04-30T19:10:22Z</dcterms:modified>
</cp:coreProperties>
</file>